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24"/>
  </p:notesMasterIdLst>
  <p:handoutMasterIdLst>
    <p:handoutMasterId r:id="rId25"/>
  </p:handoutMasterIdLst>
  <p:sldIdLst>
    <p:sldId id="257" r:id="rId3"/>
    <p:sldId id="285" r:id="rId4"/>
    <p:sldId id="306" r:id="rId5"/>
    <p:sldId id="301" r:id="rId6"/>
    <p:sldId id="302" r:id="rId7"/>
    <p:sldId id="260" r:id="rId8"/>
    <p:sldId id="261" r:id="rId9"/>
    <p:sldId id="286" r:id="rId10"/>
    <p:sldId id="300" r:id="rId11"/>
    <p:sldId id="277" r:id="rId12"/>
    <p:sldId id="1028" r:id="rId13"/>
    <p:sldId id="1027" r:id="rId14"/>
    <p:sldId id="278" r:id="rId15"/>
    <p:sldId id="307" r:id="rId16"/>
    <p:sldId id="296" r:id="rId17"/>
    <p:sldId id="317" r:id="rId18"/>
    <p:sldId id="291" r:id="rId19"/>
    <p:sldId id="292" r:id="rId20"/>
    <p:sldId id="295" r:id="rId21"/>
    <p:sldId id="269" r:id="rId22"/>
    <p:sldId id="293" r:id="rId2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E27A2C-E45C-4C7F-AA43-2E62E9F22BF9}" v="1" dt="2025-01-27T17:57:45.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33"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 Id="rId35" Type="http://schemas.openxmlformats.org/officeDocument/2006/relationships/customXml" Target="../customXml/item3.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o Gillio" userId="7aa79357-7b5e-445e-b1b1-06f9693f88fb" providerId="ADAL" clId="{F2DA280B-5387-48E3-8E47-672DC0AB1634}"/>
    <pc:docChg chg="addSld modSld">
      <pc:chgData name="Augusto Gillio" userId="7aa79357-7b5e-445e-b1b1-06f9693f88fb" providerId="ADAL" clId="{F2DA280B-5387-48E3-8E47-672DC0AB1634}" dt="2025-01-27T21:19:54.588" v="3"/>
      <pc:docMkLst>
        <pc:docMk/>
      </pc:docMkLst>
      <pc:sldChg chg="modSp mod">
        <pc:chgData name="Augusto Gillio" userId="7aa79357-7b5e-445e-b1b1-06f9693f88fb" providerId="ADAL" clId="{F2DA280B-5387-48E3-8E47-672DC0AB1634}" dt="2025-01-27T18:15:54.710" v="2" actId="20577"/>
        <pc:sldMkLst>
          <pc:docMk/>
          <pc:sldMk cId="3858884531" sldId="278"/>
        </pc:sldMkLst>
        <pc:spChg chg="mod">
          <ac:chgData name="Augusto Gillio" userId="7aa79357-7b5e-445e-b1b1-06f9693f88fb" providerId="ADAL" clId="{F2DA280B-5387-48E3-8E47-672DC0AB1634}" dt="2025-01-27T18:15:54.710" v="2" actId="20577"/>
          <ac:spMkLst>
            <pc:docMk/>
            <pc:sldMk cId="3858884531" sldId="278"/>
            <ac:spMk id="2" creationId="{16C8BED4-FB05-F682-7628-5750DC398A4D}"/>
          </ac:spMkLst>
        </pc:spChg>
      </pc:sldChg>
      <pc:sldChg chg="add">
        <pc:chgData name="Augusto Gillio" userId="7aa79357-7b5e-445e-b1b1-06f9693f88fb" providerId="ADAL" clId="{F2DA280B-5387-48E3-8E47-672DC0AB1634}" dt="2025-01-27T21:19:54.588" v="3"/>
        <pc:sldMkLst>
          <pc:docMk/>
          <pc:sldMk cId="1484564705"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CF149C-2110-45C5-A6BB-D31D35BB55A9}"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CAFF85-E0A3-4906-9C23-A3E3291FC119}" type="slidenum">
              <a:rPr lang="en-CH" smtClean="0"/>
              <a:t>‹#›</a:t>
            </a:fld>
            <a:endParaRPr lang="en-CH"/>
          </a:p>
        </p:txBody>
      </p:sp>
    </p:spTree>
    <p:extLst>
      <p:ext uri="{BB962C8B-B14F-4D97-AF65-F5344CB8AC3E}">
        <p14:creationId xmlns:p14="http://schemas.microsoft.com/office/powerpoint/2010/main" val="200838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4000" cy="5143499"/>
          </a:xfrm>
          <a:prstGeom prst="rect">
            <a:avLst/>
          </a:prstGeom>
        </p:spPr>
      </p:pic>
      <p:sp>
        <p:nvSpPr>
          <p:cNvPr id="2" name="Holder 2"/>
          <p:cNvSpPr>
            <a:spLocks noGrp="1"/>
          </p:cNvSpPr>
          <p:nvPr>
            <p:ph type="ctrTitle"/>
          </p:nvPr>
        </p:nvSpPr>
        <p:spPr>
          <a:xfrm>
            <a:off x="1521301" y="1464564"/>
            <a:ext cx="6101397" cy="695960"/>
          </a:xfrm>
          <a:prstGeom prst="rect">
            <a:avLst/>
          </a:prstGeom>
        </p:spPr>
        <p:txBody>
          <a:bodyPr wrap="square" lIns="0" tIns="0" rIns="0" bIns="0">
            <a:spAutoFit/>
          </a:bodyPr>
          <a:lstStyle>
            <a:lvl1pPr>
              <a:defRPr sz="44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7931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7506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19655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9706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452974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4000" cy="5143499"/>
          </a:xfrm>
          <a:prstGeom prst="rect">
            <a:avLst/>
          </a:prstGeom>
        </p:spPr>
      </p:pic>
      <p:sp>
        <p:nvSpPr>
          <p:cNvPr id="2" name="Holder 2"/>
          <p:cNvSpPr>
            <a:spLocks noGrp="1"/>
          </p:cNvSpPr>
          <p:nvPr>
            <p:ph type="title"/>
          </p:nvPr>
        </p:nvSpPr>
        <p:spPr>
          <a:xfrm>
            <a:off x="3245739" y="713739"/>
            <a:ext cx="2652521" cy="452119"/>
          </a:xfrm>
          <a:prstGeom prst="rect">
            <a:avLst/>
          </a:prstGeom>
        </p:spPr>
        <p:txBody>
          <a:bodyPr wrap="square" lIns="0" tIns="0" rIns="0" bIns="0">
            <a:spAutoFit/>
          </a:bodyPr>
          <a:lstStyle>
            <a:lvl1pPr>
              <a:defRPr sz="2800" b="1" i="0">
                <a:solidFill>
                  <a:schemeClr val="tx1"/>
                </a:solidFill>
                <a:latin typeface="Calibri"/>
                <a:cs typeface="Calibri"/>
              </a:defRPr>
            </a:lvl1pPr>
          </a:lstStyle>
          <a:p>
            <a:endParaRPr/>
          </a:p>
        </p:txBody>
      </p:sp>
      <p:sp>
        <p:nvSpPr>
          <p:cNvPr id="3" name="Holder 3"/>
          <p:cNvSpPr>
            <a:spLocks noGrp="1"/>
          </p:cNvSpPr>
          <p:nvPr>
            <p:ph type="body" idx="1"/>
          </p:nvPr>
        </p:nvSpPr>
        <p:spPr>
          <a:xfrm>
            <a:off x="753184" y="1261364"/>
            <a:ext cx="7637631" cy="3009900"/>
          </a:xfrm>
          <a:prstGeom prst="rect">
            <a:avLst/>
          </a:prstGeom>
        </p:spPr>
        <p:txBody>
          <a:bodyPr wrap="square" lIns="0" tIns="0" rIns="0" bIns="0">
            <a:spAutoFit/>
          </a:bodyPr>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1/27/2025</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33537996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Nordic Combined</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a:xfrm>
            <a:off x="457200" y="1059582"/>
            <a:ext cx="8229600" cy="3600400"/>
          </a:xfrm>
        </p:spPr>
        <p:txBody>
          <a:bodyPr/>
          <a:lstStyle/>
          <a:p>
            <a:pPr marL="0" indent="0" algn="l">
              <a:buNone/>
            </a:pPr>
            <a:endParaRPr lang="en-CH" sz="1800" b="1" i="0" u="none" strike="noStrike" baseline="0" dirty="0">
              <a:solidFill>
                <a:schemeClr val="tx2"/>
              </a:solidFill>
              <a:latin typeface="Calibri-Bold"/>
            </a:endParaRPr>
          </a:p>
          <a:p>
            <a:pPr marL="0" indent="0" algn="l">
              <a:buNone/>
            </a:pPr>
            <a:r>
              <a:rPr lang="en-GB" sz="1800" b="1" i="0" u="none" strike="noStrike" baseline="0" dirty="0">
                <a:solidFill>
                  <a:schemeClr val="tx2"/>
                </a:solidFill>
                <a:latin typeface="Calibri-Bold"/>
              </a:rPr>
              <a:t>Before the start</a:t>
            </a:r>
          </a:p>
          <a:p>
            <a:pPr marL="0" indent="0" algn="l">
              <a:buNone/>
            </a:pPr>
            <a:r>
              <a:rPr lang="en-CH" sz="1800" b="1" i="0" u="none" strike="noStrike" baseline="0" dirty="0">
                <a:solidFill>
                  <a:schemeClr val="tx2"/>
                </a:solidFill>
                <a:latin typeface="Calibri-Bold"/>
              </a:rPr>
              <a:t>        </a:t>
            </a:r>
          </a:p>
          <a:p>
            <a:pPr marL="177800" indent="-177800" algn="l">
              <a:buNone/>
            </a:pPr>
            <a:r>
              <a:rPr lang="en-CH" sz="1600" b="1" i="0" u="none" strike="noStrike" baseline="0" dirty="0">
                <a:solidFill>
                  <a:schemeClr val="tx2"/>
                </a:solidFill>
              </a:rPr>
              <a:t> </a:t>
            </a:r>
            <a:r>
              <a:rPr lang="en-CH" sz="1600" i="0" u="none" strike="noStrike" baseline="0" dirty="0">
                <a:solidFill>
                  <a:schemeClr val="tx2"/>
                </a:solidFill>
              </a:rPr>
              <a:t>- </a:t>
            </a:r>
            <a:r>
              <a:rPr lang="en-US" sz="1600" i="0" u="none" strike="noStrike" baseline="0" dirty="0">
                <a:solidFill>
                  <a:schemeClr val="tx2"/>
                </a:solidFill>
              </a:rPr>
              <a:t>351 Not Permitted to Star</a:t>
            </a:r>
            <a:r>
              <a:rPr lang="en-CH" sz="1600" i="0" u="none" strike="noStrike" baseline="0" dirty="0">
                <a:solidFill>
                  <a:schemeClr val="tx2"/>
                </a:solidFill>
              </a:rPr>
              <a:t>t, </a:t>
            </a:r>
            <a:r>
              <a:rPr lang="en-US" sz="1600" b="0" i="0" u="none" strike="noStrike" baseline="0" dirty="0">
                <a:solidFill>
                  <a:schemeClr val="tx2"/>
                </a:solidFill>
              </a:rPr>
              <a:t>Competitors will not be permitted to start in any FIS international ski competition</a:t>
            </a:r>
            <a:r>
              <a:rPr lang="en-CH" sz="1600" b="0" i="0" u="none" strike="noStrike" baseline="0" dirty="0">
                <a:solidFill>
                  <a:schemeClr val="tx2"/>
                </a:solidFill>
              </a:rPr>
              <a:t> who:</a:t>
            </a:r>
          </a:p>
          <a:p>
            <a:pPr marL="177800" indent="-177800" algn="l">
              <a:buNone/>
            </a:pPr>
            <a:r>
              <a:rPr lang="en-CH" sz="1600" dirty="0">
                <a:solidFill>
                  <a:schemeClr val="tx2"/>
                </a:solidFill>
              </a:rPr>
              <a:t> - </a:t>
            </a:r>
            <a:r>
              <a:rPr lang="en-US" sz="1600" b="0" i="0" u="none" strike="noStrike" baseline="0" dirty="0">
                <a:solidFill>
                  <a:schemeClr val="tx2"/>
                </a:solidFill>
              </a:rPr>
              <a:t>351.2. violates the FIS rules in regard to equipment (art. 222) and commercial</a:t>
            </a:r>
            <a:r>
              <a:rPr lang="en-CH" sz="1600" b="0" i="0" u="none" strike="noStrike" baseline="0" dirty="0">
                <a:solidFill>
                  <a:schemeClr val="tx2"/>
                </a:solidFill>
              </a:rPr>
              <a:t> markings (art.207)</a:t>
            </a:r>
          </a:p>
          <a:p>
            <a:pPr marL="0" indent="0" algn="l">
              <a:buNone/>
            </a:pPr>
            <a:endParaRPr lang="en-CH" sz="1600" dirty="0">
              <a:solidFill>
                <a:schemeClr val="tx2"/>
              </a:solidFill>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The decision has to be </a:t>
            </a:r>
            <a:r>
              <a:rPr lang="en-CH" sz="1600" dirty="0">
                <a:solidFill>
                  <a:schemeClr val="tx2"/>
                </a:solidFill>
                <a:effectLst/>
                <a:ea typeface="Calibri" panose="020F0502020204030204" pitchFamily="34" charset="0"/>
              </a:rPr>
              <a:t>communicated</a:t>
            </a:r>
            <a:r>
              <a:rPr lang="en-GB" sz="1600" dirty="0">
                <a:solidFill>
                  <a:schemeClr val="tx2"/>
                </a:solidFill>
                <a:effectLst/>
                <a:ea typeface="Calibri" panose="020F0502020204030204" pitchFamily="34" charset="0"/>
              </a:rPr>
              <a:t> by the </a:t>
            </a:r>
            <a:r>
              <a:rPr lang="en-CH" sz="1600" dirty="0">
                <a:solidFill>
                  <a:schemeClr val="tx2"/>
                </a:solidFill>
                <a:effectLst/>
                <a:ea typeface="Calibri" panose="020F0502020204030204" pitchFamily="34" charset="0"/>
              </a:rPr>
              <a:t>Fluor Equipment Controller</a:t>
            </a:r>
            <a:r>
              <a:rPr lang="en-GB" sz="1600" dirty="0">
                <a:solidFill>
                  <a:schemeClr val="tx2"/>
                </a:solidFill>
                <a:effectLst/>
                <a:ea typeface="Calibri" panose="020F0502020204030204" pitchFamily="34" charset="0"/>
              </a:rPr>
              <a:t> and is not appealable </a:t>
            </a:r>
            <a:endParaRPr lang="en-CH" sz="1600" dirty="0">
              <a:solidFill>
                <a:schemeClr val="tx2"/>
              </a:solidFill>
              <a:effectLst/>
              <a:ea typeface="Calibri" panose="020F0502020204030204" pitchFamily="34" charset="0"/>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Based on evidence (Testing results)</a:t>
            </a:r>
            <a:endParaRPr lang="en-CH" sz="1600" dirty="0">
              <a:solidFill>
                <a:schemeClr val="tx2"/>
              </a:solidFill>
              <a:effectLst/>
              <a:ea typeface="Calibri" panose="020F0502020204030204" pitchFamily="34" charset="0"/>
            </a:endParaRPr>
          </a:p>
          <a:p>
            <a:pPr marL="0" indent="0" algn="l">
              <a:buNone/>
            </a:pPr>
            <a:endParaRPr lang="en-US" sz="1600" b="0" i="0" u="none" strike="noStrike" baseline="0" dirty="0">
              <a:solidFill>
                <a:schemeClr val="tx2"/>
              </a:solidFill>
              <a:latin typeface="Calibri" panose="020F0502020204030204" pitchFamily="34" charset="0"/>
            </a:endParaRPr>
          </a:p>
          <a:p>
            <a:pPr marL="0" indent="0" algn="l">
              <a:buNone/>
            </a:pPr>
            <a:endParaRPr lang="en-CH" sz="1800" b="1" i="0" u="none" strike="noStrike" baseline="0" dirty="0">
              <a:solidFill>
                <a:schemeClr val="tx2"/>
              </a:solidFill>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2DBA47-9835-1430-97A5-B32AE29E7770}"/>
              </a:ext>
            </a:extLst>
          </p:cNvPr>
          <p:cNvSpPr>
            <a:spLocks noGrp="1"/>
          </p:cNvSpPr>
          <p:nvPr>
            <p:ph idx="1"/>
          </p:nvPr>
        </p:nvSpPr>
        <p:spPr>
          <a:xfrm>
            <a:off x="457200" y="843558"/>
            <a:ext cx="8229600" cy="3528392"/>
          </a:xfrm>
        </p:spPr>
        <p:txBody>
          <a:bodyPr/>
          <a:lstStyle/>
          <a:p>
            <a:pPr marL="0" indent="0" algn="l">
              <a:buNone/>
            </a:pPr>
            <a:r>
              <a:rPr lang="en-GB" sz="1600" b="1" i="0" u="none" strike="noStrike" baseline="0" dirty="0">
                <a:solidFill>
                  <a:schemeClr val="tx2"/>
                </a:solidFill>
              </a:rPr>
              <a:t>After the finish</a:t>
            </a:r>
            <a:endParaRPr lang="en-CH" sz="1600" b="1" i="0" u="none" strike="noStrike" baseline="0" dirty="0">
              <a:solidFill>
                <a:schemeClr val="tx2"/>
              </a:solidFill>
            </a:endParaRPr>
          </a:p>
          <a:p>
            <a:pPr marL="0" indent="0" algn="l">
              <a:buNone/>
            </a:pPr>
            <a:endParaRPr lang="en-CH" b="1" dirty="0">
              <a:solidFill>
                <a:schemeClr val="tx2"/>
              </a:solidFill>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a typeface="Calibri" panose="020F0502020204030204" pitchFamily="34" charset="0"/>
            </a:endParaRPr>
          </a:p>
          <a:p>
            <a:pPr marL="177800" lvl="0" indent="-17780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 </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130148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a:t>
            </a:r>
            <a:r>
              <a:rPr lang="en-CH" sz="1800" i="1">
                <a:solidFill>
                  <a:schemeClr val="tx2"/>
                </a:solidFill>
                <a:effectLst/>
                <a:latin typeface="Calibri" panose="020F0502020204030204" pitchFamily="34" charset="0"/>
                <a:ea typeface="Calibri" panose="020F0502020204030204" pitchFamily="34" charset="0"/>
              </a:rPr>
              <a:t>2</a:t>
            </a:r>
            <a:r>
              <a:rPr lang="en-US" sz="1800" i="1">
                <a:solidFill>
                  <a:schemeClr val="tx2"/>
                </a:solidFill>
                <a:effectLst/>
                <a:latin typeface="Calibri" panose="020F0502020204030204" pitchFamily="34" charset="0"/>
                <a:ea typeface="Calibri" panose="020F0502020204030204" pitchFamily="34" charset="0"/>
              </a:rPr>
              <a:t>.6.1 </a:t>
            </a:r>
            <a:r>
              <a:rPr lang="en-US" sz="1800" i="1" dirty="0">
                <a:solidFill>
                  <a:schemeClr val="tx2"/>
                </a:solidFill>
                <a:effectLst/>
                <a:latin typeface="Calibri" panose="020F0502020204030204" pitchFamily="34" charset="0"/>
                <a:ea typeface="Calibri" panose="020F0502020204030204" pitchFamily="34" charset="0"/>
              </a:rPr>
              <a:t>("At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r>
              <a:rPr lang="en-CH" dirty="0">
                <a:solidFill>
                  <a:schemeClr val="tx2"/>
                </a:solidFill>
              </a:rPr>
              <a:t>-</a:t>
            </a:r>
            <a:r>
              <a:rPr lang="en-NO" sz="1600" dirty="0">
                <a:solidFill>
                  <a:schemeClr val="tx2"/>
                </a:solidFill>
              </a:rPr>
              <a:t>Slide 6 shows the setup of the testing area for Fluor. LOC in coorperation with EQC´s to find the best setup possible to ensure smooth and effective testing procedure before and after the race.</a:t>
            </a: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- 1or 2 table size(2mX0,75m) depending on the number of devices</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- 4X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a:t>
            </a:r>
            <a:r>
              <a:rPr lang="en-CH" sz="1600" b="0" i="0" u="none" strike="noStrike" baseline="0" dirty="0">
                <a:solidFill>
                  <a:schemeClr val="tx2"/>
                </a:solidFill>
              </a:rPr>
              <a:t> </a:t>
            </a:r>
            <a:r>
              <a:rPr lang="en-US" sz="1600" b="0" i="0" u="none" strike="noStrike" baseline="0" dirty="0">
                <a:solidFill>
                  <a:schemeClr val="tx2"/>
                </a:solidFill>
              </a:rPr>
              <a:t>start </a:t>
            </a:r>
            <a:r>
              <a:rPr lang="en-CH" sz="1600" b="0" i="0" u="none" strike="noStrike" baseline="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a:t>
            </a:r>
            <a:r>
              <a:rPr lang="en-CH" sz="1600" b="0" i="0" u="none" strike="noStrike" baseline="0" dirty="0">
                <a:solidFill>
                  <a:schemeClr val="tx2"/>
                </a:solidFill>
              </a:rPr>
              <a:t>/boards</a:t>
            </a:r>
            <a:r>
              <a:rPr lang="en-US" sz="1600" b="0" i="0" u="none" strike="noStrike" baseline="0" dirty="0">
                <a:solidFill>
                  <a:schemeClr val="tx2"/>
                </a:solidFill>
              </a:rPr>
              <a:t>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p>
          <a:p>
            <a:pPr marL="400050" lvl="1" indent="0">
              <a:buNone/>
            </a:pPr>
            <a:r>
              <a:rPr lang="en-US" sz="1600" b="0" i="0" u="none" strike="noStrike" baseline="0" dirty="0">
                <a:solidFill>
                  <a:schemeClr val="tx2"/>
                </a:solidFill>
              </a:rPr>
              <a:t>– Other major events such as FIS Junior World Ski Championships</a:t>
            </a:r>
            <a:r>
              <a:rPr lang="en-CH" sz="1600" b="0" i="0" u="none" strike="noStrike" baseline="0" dirty="0">
                <a:solidFill>
                  <a:schemeClr val="tx2"/>
                </a:solidFill>
              </a:rPr>
              <a:t>    </a:t>
            </a: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2-4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75367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 C.C.</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a:t>
            </a:r>
            <a:r>
              <a:rPr lang="en-US" sz="1600" b="0" i="0" u="none" strike="noStrike" baseline="0" dirty="0">
                <a:solidFill>
                  <a:schemeClr val="tx2"/>
                </a:solidFill>
              </a:rPr>
              <a:t> </a:t>
            </a:r>
            <a:r>
              <a:rPr lang="en-CH" sz="1600" b="0" i="0" u="none" strike="noStrike" baseline="0" dirty="0">
                <a:solidFill>
                  <a:schemeClr val="tx2"/>
                </a:solidFill>
              </a:rPr>
              <a:t>Fluor E</a:t>
            </a:r>
            <a:r>
              <a:rPr lang="en-US" sz="1600" b="0" i="0" u="none" strike="noStrike" baseline="0" dirty="0">
                <a:solidFill>
                  <a:schemeClr val="tx2"/>
                </a:solidFill>
              </a:rPr>
              <a:t>quipment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a:t>
            </a:r>
            <a:r>
              <a:rPr lang="en-CH" sz="1600" b="0" i="0" u="none" strike="noStrike" baseline="0" dirty="0">
                <a:solidFill>
                  <a:schemeClr val="tx2"/>
                </a:solidFill>
              </a:rPr>
              <a:t> out at</a:t>
            </a:r>
            <a:r>
              <a:rPr lang="en-US" sz="1600" b="0" i="0" u="none" strike="noStrike" baseline="0" dirty="0">
                <a:solidFill>
                  <a:schemeClr val="tx2"/>
                </a:solidFill>
              </a:rPr>
              <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a:t>
            </a:r>
            <a:r>
              <a:rPr lang="en-GB" sz="1600" b="0" i="0" u="none" strike="noStrike" baseline="0" dirty="0">
                <a:solidFill>
                  <a:schemeClr val="tx2"/>
                </a:solidFill>
              </a:rPr>
              <a:t>JWSC&amp;U23WSC.</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a:t>
            </a:r>
            <a:r>
              <a:rPr lang="en-CH" sz="1600" b="0" i="0" u="none" strike="noStrike" baseline="0" dirty="0">
                <a:solidFill>
                  <a:schemeClr val="tx2"/>
                </a:solidFill>
              </a:rPr>
              <a:t> athletes skis</a:t>
            </a:r>
            <a:r>
              <a:rPr lang="en-US" sz="1600" b="0" i="0" u="none" strike="noStrike" baseline="0" dirty="0">
                <a:solidFill>
                  <a:schemeClr val="tx2"/>
                </a:solidFill>
              </a:rPr>
              <a:t> </a:t>
            </a:r>
            <a:r>
              <a:rPr lang="en-CH" sz="1600" dirty="0">
                <a:solidFill>
                  <a:schemeClr val="tx2"/>
                </a:solidFill>
              </a:rPr>
              <a:t>can/could</a:t>
            </a:r>
            <a:r>
              <a:rPr lang="en-US" sz="1600" b="0" i="0" u="none" strike="noStrike" baseline="0" dirty="0">
                <a:solidFill>
                  <a:schemeClr val="tx2"/>
                </a:solidFill>
              </a:rPr>
              <a:t> be</a:t>
            </a:r>
            <a:r>
              <a:rPr lang="en-CH" sz="1600" b="0" i="0" u="none" strike="noStrike" baseline="0" dirty="0">
                <a:solidFill>
                  <a:schemeClr val="tx2"/>
                </a:solidFill>
              </a:rPr>
              <a:t> tested before the s</a:t>
            </a:r>
            <a:r>
              <a:rPr lang="en-CH" sz="1600" dirty="0">
                <a:solidFill>
                  <a:schemeClr val="tx2"/>
                </a:solidFill>
              </a:rPr>
              <a:t>tart and after the finish of the race</a:t>
            </a:r>
            <a:r>
              <a:rPr lang="en-CH" sz="1600" b="0" i="0" u="none" strike="noStrike" baseline="0" dirty="0">
                <a:solidFill>
                  <a:schemeClr val="tx2"/>
                </a:solidFill>
              </a:rPr>
              <a:t> in the </a:t>
            </a:r>
            <a:r>
              <a:rPr lang="en-CH" sz="1600" dirty="0">
                <a:solidFill>
                  <a:schemeClr val="tx2"/>
                </a:solidFill>
              </a:rPr>
              <a:t>dedicated area as closed as possible to the start </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98971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6453-DCF1-AEE6-BD3F-E042D13AF62C}"/>
              </a:ext>
            </a:extLst>
          </p:cNvPr>
          <p:cNvSpPr>
            <a:spLocks noGrp="1"/>
          </p:cNvSpPr>
          <p:nvPr>
            <p:ph type="title"/>
          </p:nvPr>
        </p:nvSpPr>
        <p:spPr/>
        <p:txBody>
          <a:bodyPr/>
          <a:lstStyle/>
          <a:p>
            <a:r>
              <a:rPr lang="en-CH" sz="2000" dirty="0">
                <a:solidFill>
                  <a:schemeClr val="tx2"/>
                </a:solidFill>
              </a:rPr>
              <a:t>C.C. </a:t>
            </a:r>
            <a:r>
              <a:rPr lang="en-GB" sz="2000" dirty="0">
                <a:solidFill>
                  <a:schemeClr val="tx2"/>
                </a:solidFill>
              </a:rPr>
              <a:t>T</a:t>
            </a:r>
            <a:r>
              <a:rPr lang="en-CH" sz="2000" dirty="0">
                <a:solidFill>
                  <a:schemeClr val="tx2"/>
                </a:solidFill>
              </a:rPr>
              <a:t>esting procedure before the competition  </a:t>
            </a:r>
          </a:p>
        </p:txBody>
      </p:sp>
      <p:sp>
        <p:nvSpPr>
          <p:cNvPr id="3" name="Content Placeholder 2">
            <a:extLst>
              <a:ext uri="{FF2B5EF4-FFF2-40B4-BE49-F238E27FC236}">
                <a16:creationId xmlns:a16="http://schemas.microsoft.com/office/drawing/2014/main" id="{9C4BC3C3-603D-F855-2768-D46DEFC699AC}"/>
              </a:ext>
            </a:extLst>
          </p:cNvPr>
          <p:cNvSpPr>
            <a:spLocks noGrp="1"/>
          </p:cNvSpPr>
          <p:nvPr>
            <p:ph idx="1"/>
          </p:nvPr>
        </p:nvSpPr>
        <p:spPr>
          <a:xfrm>
            <a:off x="457200" y="1779662"/>
            <a:ext cx="8229600" cy="2592288"/>
          </a:xfrm>
        </p:spPr>
        <p:txBody>
          <a:bodyPr/>
          <a:lstStyle/>
          <a:p>
            <a:r>
              <a:rPr lang="en-CH" sz="1600" dirty="0">
                <a:solidFill>
                  <a:schemeClr val="tx2"/>
                </a:solidFill>
              </a:rPr>
              <a:t>1 pair of ski each athlete</a:t>
            </a:r>
          </a:p>
          <a:p>
            <a:endParaRPr lang="en-CH" sz="1600" dirty="0">
              <a:solidFill>
                <a:schemeClr val="tx2"/>
              </a:solidFill>
            </a:endParaRPr>
          </a:p>
          <a:p>
            <a:r>
              <a:rPr lang="en-GB" sz="1600" dirty="0">
                <a:solidFill>
                  <a:schemeClr val="tx2"/>
                </a:solidFill>
              </a:rPr>
              <a:t>S</a:t>
            </a:r>
            <a:r>
              <a:rPr lang="en-CH" sz="1600" dirty="0">
                <a:solidFill>
                  <a:schemeClr val="tx2"/>
                </a:solidFill>
              </a:rPr>
              <a:t>ki marking: stickers distributed the day before at TCM</a:t>
            </a:r>
          </a:p>
          <a:p>
            <a:pPr marL="361950" indent="-361950">
              <a:buNone/>
            </a:pPr>
            <a:r>
              <a:rPr lang="en-CH" sz="1600" dirty="0">
                <a:solidFill>
                  <a:schemeClr val="tx2"/>
                </a:solidFill>
              </a:rPr>
              <a:t>     -</a:t>
            </a:r>
            <a:r>
              <a:rPr lang="en-GB" sz="1600" dirty="0">
                <a:solidFill>
                  <a:schemeClr val="tx2"/>
                </a:solidFill>
              </a:rPr>
              <a:t>B</a:t>
            </a:r>
            <a:r>
              <a:rPr lang="en-CH" sz="1600" dirty="0">
                <a:solidFill>
                  <a:schemeClr val="tx2"/>
                </a:solidFill>
              </a:rPr>
              <a:t>ib number, number of the pair</a:t>
            </a:r>
          </a:p>
          <a:p>
            <a:pPr marL="361950" indent="-361950">
              <a:buNone/>
            </a:pPr>
            <a:endParaRPr lang="en-CH" sz="1600" dirty="0">
              <a:solidFill>
                <a:schemeClr val="tx2"/>
              </a:solidFill>
            </a:endParaRPr>
          </a:p>
          <a:p>
            <a:r>
              <a:rPr lang="en-CH" sz="1600" dirty="0">
                <a:solidFill>
                  <a:schemeClr val="tx2"/>
                </a:solidFill>
              </a:rPr>
              <a:t>Skis delivered to the test area, Zone 1 at latest 45 min before the Race start </a:t>
            </a:r>
          </a:p>
        </p:txBody>
      </p:sp>
    </p:spTree>
    <p:extLst>
      <p:ext uri="{BB962C8B-B14F-4D97-AF65-F5344CB8AC3E}">
        <p14:creationId xmlns:p14="http://schemas.microsoft.com/office/powerpoint/2010/main" val="3787991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1640" y="494283"/>
            <a:ext cx="5902037" cy="320601"/>
          </a:xfrm>
          <a:prstGeom prst="rect">
            <a:avLst/>
          </a:prstGeom>
        </p:spPr>
        <p:txBody>
          <a:bodyPr vert="horz" wrap="square" lIns="0" tIns="12700" rIns="0" bIns="0" rtlCol="0">
            <a:spAutoFit/>
          </a:bodyPr>
          <a:lstStyle/>
          <a:p>
            <a:pPr marL="12700">
              <a:lnSpc>
                <a:spcPct val="100000"/>
              </a:lnSpc>
              <a:spcBef>
                <a:spcPts val="100"/>
              </a:spcBef>
            </a:pPr>
            <a:r>
              <a:rPr sz="2000" spc="-45" dirty="0">
                <a:solidFill>
                  <a:schemeClr val="tx2"/>
                </a:solidFill>
                <a:latin typeface="Arial" panose="020B0604020202020204" pitchFamily="34" charset="0"/>
                <a:cs typeface="Arial" panose="020B0604020202020204" pitchFamily="34" charset="0"/>
              </a:rPr>
              <a:t>C.C.Testing</a:t>
            </a:r>
            <a:r>
              <a:rPr sz="2000" spc="-10" dirty="0">
                <a:solidFill>
                  <a:schemeClr val="tx2"/>
                </a:solidFill>
                <a:latin typeface="Arial" panose="020B0604020202020204" pitchFamily="34" charset="0"/>
                <a:cs typeface="Arial" panose="020B0604020202020204" pitchFamily="34" charset="0"/>
              </a:rPr>
              <a:t> Procedure </a:t>
            </a:r>
            <a:r>
              <a:rPr sz="2000" dirty="0">
                <a:solidFill>
                  <a:schemeClr val="tx2"/>
                </a:solidFill>
                <a:latin typeface="Arial" panose="020B0604020202020204" pitchFamily="34" charset="0"/>
                <a:cs typeface="Arial" panose="020B0604020202020204" pitchFamily="34" charset="0"/>
              </a:rPr>
              <a:t>–</a:t>
            </a:r>
            <a:r>
              <a:rPr sz="2000" spc="5" dirty="0">
                <a:solidFill>
                  <a:schemeClr val="tx2"/>
                </a:solidFill>
                <a:latin typeface="Arial" panose="020B0604020202020204" pitchFamily="34" charset="0"/>
                <a:cs typeface="Arial" panose="020B0604020202020204" pitchFamily="34" charset="0"/>
              </a:rPr>
              <a:t> </a:t>
            </a:r>
            <a:r>
              <a:rPr sz="2000" spc="-20" dirty="0">
                <a:solidFill>
                  <a:schemeClr val="tx2"/>
                </a:solidFill>
                <a:latin typeface="Arial" panose="020B0604020202020204" pitchFamily="34" charset="0"/>
                <a:cs typeface="Arial" panose="020B0604020202020204" pitchFamily="34" charset="0"/>
              </a:rPr>
              <a:t>Before</a:t>
            </a:r>
            <a:r>
              <a:rPr sz="2000" spc="-5" dirty="0">
                <a:solidFill>
                  <a:schemeClr val="tx2"/>
                </a:solidFill>
                <a:latin typeface="Arial" panose="020B0604020202020204" pitchFamily="34" charset="0"/>
                <a:cs typeface="Arial" panose="020B0604020202020204" pitchFamily="34" charset="0"/>
              </a:rPr>
              <a:t> Competition</a:t>
            </a:r>
          </a:p>
        </p:txBody>
      </p:sp>
      <p:sp>
        <p:nvSpPr>
          <p:cNvPr id="3" name="object 3"/>
          <p:cNvSpPr txBox="1">
            <a:spLocks noGrp="1"/>
          </p:cNvSpPr>
          <p:nvPr>
            <p:ph type="body" idx="1"/>
          </p:nvPr>
        </p:nvSpPr>
        <p:spPr>
          <a:xfrm>
            <a:off x="539552" y="1059582"/>
            <a:ext cx="7851263" cy="3414781"/>
          </a:xfrm>
          <a:prstGeom prst="rect">
            <a:avLst/>
          </a:prstGeom>
        </p:spPr>
        <p:txBody>
          <a:bodyPr vert="horz" wrap="square" lIns="0" tIns="12700" rIns="0" bIns="0" rtlCol="0">
            <a:spAutoFit/>
          </a:bodyPr>
          <a:lstStyle/>
          <a:p>
            <a:pPr marL="93345" marR="109855">
              <a:lnSpc>
                <a:spcPct val="106700"/>
              </a:lnSpc>
              <a:spcBef>
                <a:spcPts val="100"/>
              </a:spcBef>
              <a:tabLst>
                <a:tab pos="407670" algn="l"/>
              </a:tabLst>
            </a:pPr>
            <a:r>
              <a:rPr sz="1600" spc="-5" dirty="0">
                <a:solidFill>
                  <a:schemeClr val="tx2"/>
                </a:solidFill>
                <a:latin typeface="Arial" panose="020B0604020202020204" pitchFamily="34" charset="0"/>
                <a:cs typeface="Arial" panose="020B0604020202020204" pitchFamily="34" charset="0"/>
              </a:rPr>
              <a:t>-The technician/athlete put</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the </a:t>
            </a:r>
            <a:r>
              <a:rPr sz="1600" dirty="0">
                <a:solidFill>
                  <a:schemeClr val="tx2"/>
                </a:solidFill>
                <a:latin typeface="Arial" panose="020B0604020202020204" pitchFamily="34" charset="0"/>
                <a:cs typeface="Arial" panose="020B0604020202020204" pitchFamily="34" charset="0"/>
              </a:rPr>
              <a:t>skis</a:t>
            </a:r>
            <a:r>
              <a:rPr sz="1600" spc="-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designated rack of </a:t>
            </a:r>
            <a:r>
              <a:rPr sz="1600" spc="-484"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the</a:t>
            </a:r>
            <a:r>
              <a:rPr sz="1600" spc="-5" dirty="0">
                <a:solidFill>
                  <a:schemeClr val="tx2"/>
                </a:solidFill>
                <a:latin typeface="Arial" panose="020B0604020202020204" pitchFamily="34" charset="0"/>
                <a:cs typeface="Arial" panose="020B0604020202020204" pitchFamily="34" charset="0"/>
              </a:rPr>
              <a:t> Fluor Controller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Zone </a:t>
            </a:r>
            <a:r>
              <a:rPr sz="1600" dirty="0">
                <a:solidFill>
                  <a:schemeClr val="tx2"/>
                </a:solidFill>
                <a:latin typeface="Arial" panose="020B0604020202020204" pitchFamily="34" charset="0"/>
                <a:cs typeface="Arial" panose="020B0604020202020204" pitchFamily="34" charset="0"/>
              </a:rPr>
              <a:t>1.</a:t>
            </a:r>
          </a:p>
          <a:p>
            <a:pPr marL="92710">
              <a:lnSpc>
                <a:spcPct val="100000"/>
              </a:lnSpc>
              <a:spcBef>
                <a:spcPts val="1320"/>
              </a:spcBef>
              <a:tabLst>
                <a:tab pos="474345" algn="l"/>
                <a:tab pos="475615" algn="l"/>
              </a:tabLst>
            </a:pPr>
            <a:r>
              <a:rPr sz="1600" dirty="0">
                <a:solidFill>
                  <a:schemeClr val="tx2"/>
                </a:solidFill>
                <a:latin typeface="Arial" panose="020B0604020202020204" pitchFamily="34" charset="0"/>
                <a:cs typeface="Arial" panose="020B0604020202020204" pitchFamily="34" charset="0"/>
              </a:rPr>
              <a:t>-No</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interaction</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by</a:t>
            </a:r>
            <a:r>
              <a:rPr sz="1600" spc="-1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a</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steward.</a:t>
            </a:r>
          </a:p>
          <a:p>
            <a:pPr marL="92710">
              <a:lnSpc>
                <a:spcPct val="100000"/>
              </a:lnSpc>
              <a:spcBef>
                <a:spcPts val="1440"/>
              </a:spcBef>
              <a:tabLst>
                <a:tab pos="474345" algn="l"/>
                <a:tab pos="475615" algn="l"/>
              </a:tabLst>
            </a:pPr>
            <a:r>
              <a:rPr sz="1600" spc="-5" dirty="0">
                <a:solidFill>
                  <a:schemeClr val="tx2"/>
                </a:solidFill>
                <a:latin typeface="Arial" panose="020B0604020202020204" pitchFamily="34" charset="0"/>
                <a:cs typeface="Arial" panose="020B0604020202020204" pitchFamily="34" charset="0"/>
              </a:rPr>
              <a:t>-Skis</a:t>
            </a:r>
            <a:r>
              <a:rPr sz="1600" spc="-2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are</a:t>
            </a:r>
            <a:r>
              <a:rPr sz="1600" spc="-2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tested</a:t>
            </a:r>
            <a:r>
              <a:rPr sz="1600" spc="-15"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“tent”.</a:t>
            </a:r>
          </a:p>
          <a:p>
            <a:pPr marL="92710">
              <a:lnSpc>
                <a:spcPct val="100000"/>
              </a:lnSpc>
              <a:spcBef>
                <a:spcPts val="1440"/>
              </a:spcBef>
              <a:tabLst>
                <a:tab pos="474345" algn="l"/>
                <a:tab pos="475615" algn="l"/>
              </a:tabLst>
            </a:pPr>
            <a:endParaRPr sz="1600" spc="-5" dirty="0">
              <a:solidFill>
                <a:schemeClr val="tx2"/>
              </a:solidFill>
              <a:latin typeface="Arial" panose="020B0604020202020204" pitchFamily="34" charset="0"/>
              <a:cs typeface="Arial" panose="020B0604020202020204" pitchFamily="34" charset="0"/>
            </a:endParaRPr>
          </a:p>
          <a:p>
            <a:pPr marL="92710">
              <a:lnSpc>
                <a:spcPct val="100000"/>
              </a:lnSpc>
              <a:spcBef>
                <a:spcPts val="1340"/>
              </a:spcBef>
              <a:tabLst>
                <a:tab pos="462280" algn="l"/>
                <a:tab pos="462915" algn="l"/>
              </a:tabLst>
            </a:pPr>
            <a:r>
              <a:rPr sz="1600" spc="-5" dirty="0">
                <a:solidFill>
                  <a:schemeClr val="tx2"/>
                </a:solidFill>
                <a:latin typeface="Arial" panose="020B0604020202020204" pitchFamily="34" charset="0"/>
                <a:cs typeface="Arial" panose="020B0604020202020204" pitchFamily="34" charset="0"/>
              </a:rPr>
              <a:t>-All data collected </a:t>
            </a:r>
            <a:r>
              <a:rPr sz="1600" dirty="0">
                <a:solidFill>
                  <a:schemeClr val="tx2"/>
                </a:solidFill>
                <a:latin typeface="Arial" panose="020B0604020202020204" pitchFamily="34" charset="0"/>
                <a:cs typeface="Arial" panose="020B0604020202020204" pitchFamily="34" charset="0"/>
              </a:rPr>
              <a:t>will </a:t>
            </a:r>
            <a:r>
              <a:rPr sz="1600" spc="-5" dirty="0">
                <a:solidFill>
                  <a:schemeClr val="tx2"/>
                </a:solidFill>
                <a:latin typeface="Arial" panose="020B0604020202020204" pitchFamily="34" charset="0"/>
                <a:cs typeface="Arial" panose="020B0604020202020204" pitchFamily="34" charset="0"/>
              </a:rPr>
              <a:t>be register</a:t>
            </a:r>
            <a:r>
              <a:rPr sz="1600" dirty="0">
                <a:solidFill>
                  <a:schemeClr val="tx2"/>
                </a:solidFill>
                <a:latin typeface="Arial" panose="020B0604020202020204" pitchFamily="34" charset="0"/>
                <a:cs typeface="Arial" panose="020B0604020202020204" pitchFamily="34" charset="0"/>
              </a:rPr>
              <a:t> in</a:t>
            </a:r>
            <a:r>
              <a:rPr sz="1600" spc="-5" dirty="0">
                <a:solidFill>
                  <a:schemeClr val="tx2"/>
                </a:solidFill>
                <a:latin typeface="Arial" panose="020B0604020202020204" pitchFamily="34" charset="0"/>
                <a:cs typeface="Arial" panose="020B0604020202020204" pitchFamily="34" charset="0"/>
              </a:rPr>
              <a:t> </a:t>
            </a:r>
            <a:r>
              <a:rPr sz="1600" dirty="0">
                <a:solidFill>
                  <a:schemeClr val="tx2"/>
                </a:solidFill>
                <a:latin typeface="Arial" panose="020B0604020202020204" pitchFamily="34" charset="0"/>
                <a:cs typeface="Arial" panose="020B0604020202020204" pitchFamily="34" charset="0"/>
              </a:rPr>
              <a:t>a</a:t>
            </a:r>
            <a:r>
              <a:rPr sz="1600" spc="-5" dirty="0">
                <a:solidFill>
                  <a:schemeClr val="tx2"/>
                </a:solidFill>
                <a:latin typeface="Arial" panose="020B0604020202020204" pitchFamily="34" charset="0"/>
                <a:cs typeface="Arial" panose="020B0604020202020204" pitchFamily="34" charset="0"/>
              </a:rPr>
              <a:t> data base by FIS.</a:t>
            </a:r>
          </a:p>
          <a:p>
            <a:pPr marL="177800" marR="67945" indent="-85725">
              <a:lnSpc>
                <a:spcPts val="2110"/>
              </a:lnSpc>
              <a:spcBef>
                <a:spcPts val="1555"/>
              </a:spcBef>
              <a:tabLst>
                <a:tab pos="436245" algn="l"/>
                <a:tab pos="436880" algn="l"/>
              </a:tabLst>
            </a:pPr>
            <a:r>
              <a:rPr sz="1600" spc="-5" dirty="0">
                <a:solidFill>
                  <a:schemeClr val="tx2"/>
                </a:solidFill>
                <a:latin typeface="Arial" panose="020B0604020202020204" pitchFamily="34" charset="0"/>
                <a:cs typeface="Arial" panose="020B0604020202020204" pitchFamily="34" charset="0"/>
              </a:rPr>
              <a:t>-After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the </a:t>
            </a:r>
            <a:r>
              <a:rPr sz="1600" dirty="0">
                <a:solidFill>
                  <a:schemeClr val="tx2"/>
                </a:solidFill>
                <a:latin typeface="Arial" panose="020B0604020202020204" pitchFamily="34" charset="0"/>
                <a:cs typeface="Arial" panose="020B0604020202020204" pitchFamily="34" charset="0"/>
              </a:rPr>
              <a:t>skis</a:t>
            </a:r>
            <a:r>
              <a:rPr sz="1600" spc="-5" dirty="0">
                <a:solidFill>
                  <a:schemeClr val="tx2"/>
                </a:solidFill>
                <a:latin typeface="Arial" panose="020B0604020202020204" pitchFamily="34" charset="0"/>
                <a:cs typeface="Arial" panose="020B0604020202020204" pitchFamily="34" charset="0"/>
              </a:rPr>
              <a:t> have been delivered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Zone1, they cannot be </a:t>
            </a:r>
            <a:r>
              <a:rPr sz="1600" spc="-484"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touched</a:t>
            </a:r>
            <a:r>
              <a:rPr sz="1600" spc="-1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by </a:t>
            </a:r>
            <a:r>
              <a:rPr sz="1600" spc="-20" dirty="0">
                <a:solidFill>
                  <a:schemeClr val="tx2"/>
                </a:solidFill>
                <a:latin typeface="Arial" panose="020B0604020202020204" pitchFamily="34" charset="0"/>
                <a:cs typeface="Arial" panose="020B0604020202020204" pitchFamily="34" charset="0"/>
              </a:rPr>
              <a:t>anybody,</a:t>
            </a:r>
            <a:r>
              <a:rPr sz="1600" spc="-5" dirty="0">
                <a:solidFill>
                  <a:schemeClr val="tx2"/>
                </a:solidFill>
                <a:latin typeface="Arial" panose="020B0604020202020204" pitchFamily="34" charset="0"/>
                <a:cs typeface="Arial" panose="020B0604020202020204" pitchFamily="34" charset="0"/>
              </a:rPr>
              <a:t> except the fluor</a:t>
            </a:r>
            <a:r>
              <a:rPr sz="1600" dirty="0">
                <a:solidFill>
                  <a:schemeClr val="tx2"/>
                </a:solidFill>
                <a:latin typeface="Arial" panose="020B0604020202020204" pitchFamily="34" charset="0"/>
                <a:cs typeface="Arial" panose="020B0604020202020204" pitchFamily="34" charset="0"/>
              </a:rPr>
              <a:t> </a:t>
            </a:r>
            <a:r>
              <a:rPr sz="1600" spc="-5" dirty="0">
                <a:solidFill>
                  <a:schemeClr val="tx2"/>
                </a:solidFill>
                <a:latin typeface="Arial" panose="020B0604020202020204" pitchFamily="34" charset="0"/>
                <a:cs typeface="Arial" panose="020B0604020202020204" pitchFamily="34" charset="0"/>
              </a:rPr>
              <a:t>testing personnel.</a:t>
            </a:r>
          </a:p>
          <a:p>
            <a:pPr marL="177800" marR="67945" indent="-85725">
              <a:lnSpc>
                <a:spcPts val="2110"/>
              </a:lnSpc>
              <a:spcBef>
                <a:spcPts val="1555"/>
              </a:spcBef>
              <a:tabLst>
                <a:tab pos="436245" algn="l"/>
                <a:tab pos="436880" algn="l"/>
              </a:tabLst>
            </a:pPr>
            <a:r>
              <a:rPr sz="1600" spc="-5" dirty="0">
                <a:solidFill>
                  <a:schemeClr val="tx2"/>
                </a:solidFill>
                <a:latin typeface="Arial" panose="020B0604020202020204" pitchFamily="34" charset="0"/>
                <a:cs typeface="Arial" panose="020B0604020202020204" pitchFamily="34" charset="0"/>
              </a:rPr>
              <a:t>-After being tested, the skis </a:t>
            </a:r>
            <a:r>
              <a:rPr sz="1600" dirty="0">
                <a:solidFill>
                  <a:schemeClr val="tx2"/>
                </a:solidFill>
                <a:latin typeface="Arial" panose="020B0604020202020204" pitchFamily="34" charset="0"/>
                <a:cs typeface="Arial" panose="020B0604020202020204" pitchFamily="34" charset="0"/>
              </a:rPr>
              <a:t>will </a:t>
            </a:r>
            <a:r>
              <a:rPr sz="1600" spc="-5" dirty="0">
                <a:solidFill>
                  <a:schemeClr val="tx2"/>
                </a:solidFill>
                <a:latin typeface="Arial" panose="020B0604020202020204" pitchFamily="34" charset="0"/>
                <a:cs typeface="Arial" panose="020B0604020202020204" pitchFamily="34" charset="0"/>
              </a:rPr>
              <a:t>be delivered </a:t>
            </a:r>
            <a:r>
              <a:rPr sz="1600" dirty="0">
                <a:solidFill>
                  <a:schemeClr val="tx2"/>
                </a:solidFill>
                <a:latin typeface="Arial" panose="020B0604020202020204" pitchFamily="34" charset="0"/>
                <a:cs typeface="Arial" panose="020B0604020202020204" pitchFamily="34" charset="0"/>
              </a:rPr>
              <a:t>in </a:t>
            </a:r>
            <a:r>
              <a:rPr sz="1600" spc="-5" dirty="0">
                <a:solidFill>
                  <a:schemeClr val="tx2"/>
                </a:solidFill>
                <a:latin typeface="Arial" panose="020B0604020202020204" pitchFamily="34" charset="0"/>
                <a:cs typeface="Arial" panose="020B0604020202020204" pitchFamily="34" charset="0"/>
              </a:rPr>
              <a:t>the designated rack Zone 2</a:t>
            </a:r>
          </a:p>
        </p:txBody>
      </p:sp>
      <p:pic>
        <p:nvPicPr>
          <p:cNvPr id="4" name="object 4"/>
          <p:cNvPicPr/>
          <p:nvPr/>
        </p:nvPicPr>
        <p:blipFill>
          <a:blip r:embed="rId2" cstate="print"/>
          <a:stretch>
            <a:fillRect/>
          </a:stretch>
        </p:blipFill>
        <p:spPr>
          <a:xfrm>
            <a:off x="4160108" y="1635645"/>
            <a:ext cx="4907319" cy="12799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713739"/>
            <a:ext cx="5667375" cy="320601"/>
          </a:xfrm>
          <a:prstGeom prst="rect">
            <a:avLst/>
          </a:prstGeom>
        </p:spPr>
        <p:txBody>
          <a:bodyPr vert="horz" wrap="square" lIns="0" tIns="12700" rIns="0" bIns="0" rtlCol="0">
            <a:spAutoFit/>
          </a:bodyPr>
          <a:lstStyle/>
          <a:p>
            <a:pPr marL="12700">
              <a:lnSpc>
                <a:spcPct val="100000"/>
              </a:lnSpc>
              <a:spcBef>
                <a:spcPts val="100"/>
              </a:spcBef>
            </a:pPr>
            <a:r>
              <a:rPr sz="2000" spc="-45" dirty="0">
                <a:solidFill>
                  <a:schemeClr val="tx2"/>
                </a:solidFill>
                <a:latin typeface="Arial" panose="020B0604020202020204" pitchFamily="34" charset="0"/>
                <a:cs typeface="Arial" panose="020B0604020202020204" pitchFamily="34" charset="0"/>
              </a:rPr>
              <a:t>C.C.Testing</a:t>
            </a:r>
            <a:r>
              <a:rPr sz="2000" spc="-10" dirty="0">
                <a:solidFill>
                  <a:schemeClr val="tx2"/>
                </a:solidFill>
                <a:latin typeface="Arial" panose="020B0604020202020204" pitchFamily="34" charset="0"/>
                <a:cs typeface="Arial" panose="020B0604020202020204" pitchFamily="34" charset="0"/>
              </a:rPr>
              <a:t> Procedure </a:t>
            </a:r>
            <a:r>
              <a:rPr sz="2000" dirty="0">
                <a:solidFill>
                  <a:schemeClr val="tx2"/>
                </a:solidFill>
                <a:latin typeface="Arial" panose="020B0604020202020204" pitchFamily="34" charset="0"/>
                <a:cs typeface="Arial" panose="020B0604020202020204" pitchFamily="34" charset="0"/>
              </a:rPr>
              <a:t>– </a:t>
            </a:r>
            <a:r>
              <a:rPr sz="2000" spc="-10" dirty="0">
                <a:solidFill>
                  <a:schemeClr val="tx2"/>
                </a:solidFill>
                <a:latin typeface="Arial" panose="020B0604020202020204" pitchFamily="34" charset="0"/>
                <a:cs typeface="Arial" panose="020B0604020202020204" pitchFamily="34" charset="0"/>
              </a:rPr>
              <a:t>After</a:t>
            </a:r>
            <a:r>
              <a:rPr sz="2000" dirty="0">
                <a:solidFill>
                  <a:schemeClr val="tx2"/>
                </a:solidFill>
                <a:latin typeface="Arial" panose="020B0604020202020204" pitchFamily="34" charset="0"/>
                <a:cs typeface="Arial" panose="020B0604020202020204" pitchFamily="34" charset="0"/>
              </a:rPr>
              <a:t> </a:t>
            </a:r>
            <a:r>
              <a:rPr sz="2000" spc="-5" dirty="0">
                <a:solidFill>
                  <a:schemeClr val="tx2"/>
                </a:solidFill>
                <a:latin typeface="Arial" panose="020B0604020202020204" pitchFamily="34" charset="0"/>
                <a:cs typeface="Arial" panose="020B0604020202020204" pitchFamily="34" charset="0"/>
              </a:rPr>
              <a:t>Competition</a:t>
            </a:r>
          </a:p>
        </p:txBody>
      </p:sp>
      <p:sp>
        <p:nvSpPr>
          <p:cNvPr id="3" name="object 3"/>
          <p:cNvSpPr txBox="1"/>
          <p:nvPr/>
        </p:nvSpPr>
        <p:spPr>
          <a:xfrm>
            <a:off x="451902" y="1131590"/>
            <a:ext cx="7956133" cy="3696909"/>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 will 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delivered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to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area</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after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crossing</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 finish</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line, Zone 4</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927100" marR="0" lvl="1" indent="0" algn="l" defTabSz="914400" rtl="0" eaLnBrk="1" fontAlgn="auto" latinLnBrk="0" hangingPunct="1">
              <a:lnSpc>
                <a:spcPct val="100000"/>
              </a:lnSpc>
              <a:spcBef>
                <a:spcPts val="1150"/>
              </a:spcBef>
              <a:spcAft>
                <a:spcPts val="0"/>
              </a:spcAft>
              <a:buClrTx/>
              <a:buSzTx/>
              <a:buFontTx/>
              <a:buNone/>
              <a:tabLst>
                <a:tab pos="1155700" algn="l"/>
              </a:tabLst>
              <a:defRPr/>
            </a:pPr>
            <a:endPar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lang="en-CH"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457200" marR="0" lvl="1" indent="0" algn="l" defTabSz="914400" rtl="0" eaLnBrk="1" fontAlgn="auto" latinLnBrk="0" hangingPunct="1">
              <a:lnSpc>
                <a:spcPct val="100000"/>
              </a:lnSpc>
              <a:spcBef>
                <a:spcPts val="30"/>
              </a:spcBef>
              <a:spcAft>
                <a:spcPts val="0"/>
              </a:spcAft>
              <a:buClrTx/>
              <a:buSzTx/>
              <a:buFontTx/>
              <a:buNone/>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 athlete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put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designated rack</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of</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Fluor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Controller.</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40"/>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-No</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interaction</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by</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steward or teams.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25"/>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are</a:t>
            </a:r>
            <a:r>
              <a:rPr kumimoji="0" sz="1400" b="0" i="0" u="none" strike="noStrike" kern="1200" cap="none" spc="-1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tested</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(tent).</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1150"/>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-All data collected will</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 register</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data base by</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FIS.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25"/>
              </a:spcBef>
              <a:spcAft>
                <a:spcPts val="0"/>
              </a:spcAft>
              <a:buClrTx/>
              <a:buSzTx/>
              <a:buFont typeface="Arial MT"/>
              <a:buAutoNum type="arabicPeriod"/>
              <a:tabLst/>
              <a:defRPr/>
            </a:pP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5080" lvl="0" indent="0" algn="l" defTabSz="914400" rtl="0" eaLnBrk="1" fontAlgn="auto" latinLnBrk="0" hangingPunct="1">
              <a:lnSpc>
                <a:spcPct val="105000"/>
              </a:lnSpc>
              <a:spcBef>
                <a:spcPts val="5"/>
              </a:spcBef>
              <a:spcAft>
                <a:spcPts val="0"/>
              </a:spcAft>
              <a:buClrTx/>
              <a:buSzTx/>
              <a:buFontTx/>
              <a:buNone/>
              <a:tabLst>
                <a:tab pos="354965" algn="l"/>
                <a:tab pos="355600" algn="l"/>
              </a:tabLst>
              <a:defRPr/>
            </a:pP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-After</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skis</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have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been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tested,</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they</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will</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placed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exit</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Zone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5</a:t>
            </a:r>
            <a:r>
              <a:rPr kumimoji="0" sz="1400" b="0" i="0" u="none" strike="noStrike" kern="1200" cap="none" spc="1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in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the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designated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rack</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and</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can</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be</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collect </a:t>
            </a:r>
            <a:r>
              <a:rPr kumimoji="0" sz="1400" b="0" i="0" u="none" strike="noStrike" kern="1200" cap="none" spc="-32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by athlete or</a:t>
            </a:r>
            <a:r>
              <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 </a:t>
            </a:r>
            <a:r>
              <a:rPr kumimoji="0" sz="1400" b="0" i="0" u="none" strike="noStrike" kern="1200" cap="none" spc="-5"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teams.</a:t>
            </a:r>
            <a:endParaRPr kumimoji="0" sz="1400" b="0" i="0" u="none" strike="noStrike" kern="120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endParaRPr>
          </a:p>
          <a:p>
            <a:pPr marL="12700" marR="0" lvl="0" indent="0" algn="l" defTabSz="914400" rtl="0" eaLnBrk="1" fontAlgn="auto" latinLnBrk="0" hangingPunct="1">
              <a:lnSpc>
                <a:spcPct val="100000"/>
              </a:lnSpc>
              <a:spcBef>
                <a:spcPts val="1150"/>
              </a:spcBef>
              <a:spcAft>
                <a:spcPts val="0"/>
              </a:spcAft>
              <a:buClrTx/>
              <a:buSzTx/>
              <a:buFontTx/>
              <a:buNone/>
              <a:tabLst>
                <a:tab pos="354965" algn="l"/>
                <a:tab pos="355600" algn="l"/>
              </a:tabLst>
              <a:defRPr/>
            </a:pPr>
            <a:endParaRPr kumimoji="0" sz="1200" b="0" i="0" u="none" strike="noStrike" kern="1200" cap="none" spc="0" normalizeH="0" baseline="0" noProof="0" dirty="0">
              <a:ln>
                <a:noFill/>
              </a:ln>
              <a:solidFill>
                <a:prstClr val="black"/>
              </a:solidFill>
              <a:effectLst/>
              <a:uLnTx/>
              <a:uFillTx/>
              <a:latin typeface="Arial MT"/>
              <a:ea typeface="+mn-ea"/>
              <a:cs typeface="Arial MT"/>
            </a:endParaRPr>
          </a:p>
        </p:txBody>
      </p:sp>
      <p:grpSp>
        <p:nvGrpSpPr>
          <p:cNvPr id="4" name="object 4"/>
          <p:cNvGrpSpPr/>
          <p:nvPr/>
        </p:nvGrpSpPr>
        <p:grpSpPr>
          <a:xfrm>
            <a:off x="4545040" y="1635646"/>
            <a:ext cx="4147185" cy="771525"/>
            <a:chOff x="4545040" y="1635646"/>
            <a:chExt cx="4147185" cy="771525"/>
          </a:xfrm>
        </p:grpSpPr>
        <p:pic>
          <p:nvPicPr>
            <p:cNvPr id="5" name="object 5"/>
            <p:cNvPicPr/>
            <p:nvPr/>
          </p:nvPicPr>
          <p:blipFill>
            <a:blip r:embed="rId2" cstate="print"/>
            <a:stretch>
              <a:fillRect/>
            </a:stretch>
          </p:blipFill>
          <p:spPr>
            <a:xfrm>
              <a:off x="4545040" y="1635646"/>
              <a:ext cx="2521673" cy="771090"/>
            </a:xfrm>
            <a:prstGeom prst="rect">
              <a:avLst/>
            </a:prstGeom>
          </p:spPr>
        </p:pic>
        <p:pic>
          <p:nvPicPr>
            <p:cNvPr id="6" name="object 6"/>
            <p:cNvPicPr/>
            <p:nvPr/>
          </p:nvPicPr>
          <p:blipFill>
            <a:blip r:embed="rId3" cstate="print"/>
            <a:stretch>
              <a:fillRect/>
            </a:stretch>
          </p:blipFill>
          <p:spPr>
            <a:xfrm>
              <a:off x="7061415" y="1858930"/>
              <a:ext cx="1630683" cy="340411"/>
            </a:xfrm>
            <a:prstGeom prst="rect">
              <a:avLst/>
            </a:prstGeom>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 Ski Jumping</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a:t>
            </a:r>
            <a:r>
              <a:rPr lang="en-US" sz="1600" b="0" i="0" u="none" strike="noStrike" baseline="0" dirty="0">
                <a:solidFill>
                  <a:schemeClr val="tx2"/>
                </a:solidFill>
              </a:rPr>
              <a:t> </a:t>
            </a:r>
            <a:r>
              <a:rPr lang="en-CH" sz="1600" b="0" i="0" u="none" strike="noStrike" baseline="0" dirty="0">
                <a:solidFill>
                  <a:schemeClr val="tx2"/>
                </a:solidFill>
              </a:rPr>
              <a:t>Fluor E</a:t>
            </a:r>
            <a:r>
              <a:rPr lang="en-US" sz="1600" b="0" i="0" u="none" strike="noStrike" baseline="0" dirty="0">
                <a:solidFill>
                  <a:schemeClr val="tx2"/>
                </a:solidFill>
              </a:rPr>
              <a:t>quipment Controller</a:t>
            </a:r>
            <a:endParaRPr lang="en-CH" sz="1600" b="0" i="0" u="none" strike="noStrike" baseline="0" dirty="0">
              <a:solidFill>
                <a:schemeClr val="tx2"/>
              </a:solidFill>
            </a:endParaRPr>
          </a:p>
          <a:p>
            <a:pPr algn="l">
              <a:buFontTx/>
              <a:buChar char="-"/>
            </a:pPr>
            <a:endParaRPr lang="en-CH" sz="160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a:t>
            </a:r>
            <a:r>
              <a:rPr lang="en-CH" sz="1600" b="0" i="0" u="none" strike="noStrike" baseline="0" dirty="0">
                <a:solidFill>
                  <a:schemeClr val="tx2"/>
                </a:solidFill>
              </a:rPr>
              <a:t> out</a:t>
            </a:r>
            <a:r>
              <a:rPr lang="en-US" sz="1600" b="0" i="0" u="none" strike="noStrike" baseline="0" dirty="0">
                <a:solidFill>
                  <a:schemeClr val="tx2"/>
                </a:solidFill>
              </a:rPr>
              <a:t> </a:t>
            </a:r>
            <a:r>
              <a:rPr lang="en-CH" sz="1600" dirty="0">
                <a:solidFill>
                  <a:schemeClr val="tx2"/>
                </a:solidFill>
              </a:rPr>
              <a:t>randomly </a:t>
            </a:r>
            <a:r>
              <a:rPr lang="en-US" sz="1600" b="0" i="0" u="none" strike="noStrike" baseline="0" dirty="0">
                <a:solidFill>
                  <a:schemeClr val="tx2"/>
                </a:solidFill>
              </a:rPr>
              <a:t>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a:t>
            </a:r>
            <a:r>
              <a:rPr lang="en-GB" sz="1600" b="0" i="0" u="none" strike="noStrike" baseline="0" dirty="0">
                <a:solidFill>
                  <a:schemeClr val="tx2"/>
                </a:solidFill>
              </a:rPr>
              <a:t>JWSC&amp;</a:t>
            </a:r>
            <a:r>
              <a:rPr lang="en-CH" sz="1600" b="0" i="0" u="none" strike="noStrike" baseline="0" dirty="0">
                <a:solidFill>
                  <a:schemeClr val="tx2"/>
                </a:solidFill>
              </a:rPr>
              <a:t>COC</a:t>
            </a:r>
            <a:r>
              <a:rPr lang="en-GB" sz="1600" b="0" i="0" u="none" strike="noStrike" baseline="0" dirty="0">
                <a:solidFill>
                  <a:schemeClr val="tx2"/>
                </a:solidFill>
              </a:rPr>
              <a:t>.</a:t>
            </a:r>
            <a:endParaRPr lang="en-CH" sz="1600" b="0" i="0" u="none" strike="noStrike" baseline="0" dirty="0">
              <a:solidFill>
                <a:schemeClr val="tx2"/>
              </a:solidFill>
            </a:endParaRPr>
          </a:p>
          <a:p>
            <a:pPr algn="l">
              <a:buFontTx/>
              <a:buChar char="-"/>
            </a:pPr>
            <a:endParaRPr lang="en-CH" sz="160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the</a:t>
            </a:r>
            <a:r>
              <a:rPr lang="en-CH" sz="1600" b="0" i="0" u="none" strike="noStrike" baseline="0" dirty="0">
                <a:solidFill>
                  <a:schemeClr val="tx2"/>
                </a:solidFill>
              </a:rPr>
              <a:t> </a:t>
            </a:r>
            <a:r>
              <a:rPr lang="en-US" sz="1600" b="0" i="0" u="none" strike="noStrike" baseline="0" dirty="0">
                <a:solidFill>
                  <a:schemeClr val="tx2"/>
                </a:solidFill>
              </a:rPr>
              <a:t>finish area</a:t>
            </a:r>
            <a:r>
              <a:rPr lang="en-CH" sz="1600" b="0" i="0" u="none" strike="noStrike" baseline="0" dirty="0">
                <a:solidFill>
                  <a:schemeClr val="tx2"/>
                </a:solidFill>
              </a:rPr>
              <a:t> in the EQC container or/and at the start</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a:t>
            </a:r>
            <a:r>
              <a:rPr lang="en-CH" sz="1600" dirty="0">
                <a:solidFill>
                  <a:schemeClr val="tx2"/>
                </a:solidFill>
              </a:rPr>
              <a:t>.</a:t>
            </a:r>
            <a:endParaRPr lang="en-US" sz="1600" b="0" i="0" u="none" strike="noStrike" baseline="0" dirty="0">
              <a:solidFill>
                <a:schemeClr val="tx2"/>
              </a:solidFill>
            </a:endParaRP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1621196274"/>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F553ED68-2921-4811-A780-A086666E51D2}"/>
</file>

<file path=customXml/itemProps2.xml><?xml version="1.0" encoding="utf-8"?>
<ds:datastoreItem xmlns:ds="http://schemas.openxmlformats.org/officeDocument/2006/customXml" ds:itemID="{9C4C7A24-528D-4B91-9B08-09EEE85BBD2C}"/>
</file>

<file path=customXml/itemProps3.xml><?xml version="1.0" encoding="utf-8"?>
<ds:datastoreItem xmlns:ds="http://schemas.openxmlformats.org/officeDocument/2006/customXml" ds:itemID="{EE0521B2-F1A2-4A64-B6E0-371F80DC934A}"/>
</file>

<file path=docProps/app.xml><?xml version="1.0" encoding="utf-8"?>
<Properties xmlns="http://schemas.openxmlformats.org/officeDocument/2006/extended-properties" xmlns:vt="http://schemas.openxmlformats.org/officeDocument/2006/docPropsVTypes">
  <Template>FIS Powerpoint Template 16 by 9</Template>
  <TotalTime>8642</TotalTime>
  <Words>1396</Words>
  <Application>Microsoft Office PowerPoint</Application>
  <PresentationFormat>On-screen Show (16:9)</PresentationFormat>
  <Paragraphs>159</Paragraphs>
  <Slides>21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Aptos</vt:lpstr>
      <vt:lpstr>Arial</vt:lpstr>
      <vt:lpstr>Arial MT</vt:lpstr>
      <vt:lpstr>Calibri</vt:lpstr>
      <vt:lpstr>Calibri-Bold</vt:lpstr>
      <vt:lpstr>Times New Roman</vt:lpstr>
      <vt:lpstr>FIS Powerpoint Template 16 by 9</vt:lpstr>
      <vt:lpstr>Office Theme</vt:lpstr>
      <vt:lpstr>Fluor ban implementation</vt:lpstr>
      <vt:lpstr>PowerPoint Presentation</vt:lpstr>
      <vt:lpstr>PowerPoint Presentation</vt:lpstr>
      <vt:lpstr>   Testing Procedure C.C.</vt:lpstr>
      <vt:lpstr>C.C. Testing procedure before the competition  </vt:lpstr>
      <vt:lpstr>C.C.Testing Procedure – Before Competition</vt:lpstr>
      <vt:lpstr>C.C.Testing Procedure – After Competition</vt:lpstr>
      <vt:lpstr>   Testing Procedure Ski Jumping</vt:lpstr>
      <vt:lpstr>Red ski</vt:lpstr>
      <vt:lpstr>ICR</vt:lpstr>
      <vt:lpstr>Procedure and summarizing the result</vt:lpstr>
      <vt:lpstr>Green/Red  Ski</vt:lpstr>
      <vt:lpstr>Sanctions </vt:lpstr>
      <vt:lpstr>PowerPoint Presentation</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41</cp:revision>
  <dcterms:created xsi:type="dcterms:W3CDTF">2022-09-22T11:37:46Z</dcterms:created>
  <dcterms:modified xsi:type="dcterms:W3CDTF">2025-01-27T21:20:01Z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