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7" r:id="rId2"/>
    <p:sldId id="258" r:id="rId3"/>
    <p:sldId id="265" r:id="rId4"/>
    <p:sldId id="264" r:id="rId5"/>
    <p:sldId id="266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84" r:id="rId21"/>
    <p:sldId id="277" r:id="rId22"/>
    <p:sldId id="278" r:id="rId23"/>
    <p:sldId id="279" r:id="rId24"/>
    <p:sldId id="283" r:id="rId25"/>
    <p:sldId id="280" r:id="rId26"/>
    <p:sldId id="281" r:id="rId27"/>
    <p:sldId id="282" r:id="rId2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2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>
      <p:cViewPr varScale="1">
        <p:scale>
          <a:sx n="160" d="100"/>
          <a:sy n="160" d="100"/>
        </p:scale>
        <p:origin x="28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8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97467F-6939-AED2-C2F8-022D30DB93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CCE00A-0CC8-F6CE-9B4D-D5EE1F90F6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B5BF5-80E8-4114-98FE-F1F3E8B26423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8567D5-C388-9A92-30DB-CB1B0B04C0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5795C-EC4B-AD1F-C636-F2D77578F7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EA486-F729-4E7F-A2E8-BBD32B09F5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140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3598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99742"/>
            <a:ext cx="6400800" cy="5932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12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6388"/>
            <a:ext cx="8229600" cy="569218"/>
          </a:xfrm>
          <a:prstGeom prst="rect">
            <a:avLst/>
          </a:prstGeom>
        </p:spPr>
        <p:txBody>
          <a:bodyPr/>
          <a:lstStyle>
            <a:lvl1pPr algn="l">
              <a:defRPr sz="2800" b="1"/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622"/>
            <a:ext cx="8229600" cy="31750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20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44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5.jp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Team Captains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VENUE / 01.01. – 03.01.2025</a:t>
            </a:r>
          </a:p>
        </p:txBody>
      </p:sp>
    </p:spTree>
    <p:extLst>
      <p:ext uri="{BB962C8B-B14F-4D97-AF65-F5344CB8AC3E}">
        <p14:creationId xmlns:p14="http://schemas.microsoft.com/office/powerpoint/2010/main" val="271021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Schedule, Thursday DD/MM/YYYY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TIME			EVENT</a:t>
            </a:r>
          </a:p>
          <a:p>
            <a:pPr marL="0" indent="0">
              <a:buNone/>
            </a:pPr>
            <a:r>
              <a:rPr lang="en-GB" dirty="0"/>
              <a:t>08:00			Race Office opens to BIB distribution</a:t>
            </a:r>
          </a:p>
          <a:p>
            <a:pPr marL="0" indent="0">
              <a:buNone/>
            </a:pPr>
            <a:r>
              <a:rPr lang="en-GB" dirty="0"/>
              <a:t>09:00			Official Training HS142 </a:t>
            </a:r>
            <a:r>
              <a:rPr lang="en-GB" b="1" dirty="0"/>
              <a:t>WOMEN</a:t>
            </a:r>
            <a:r>
              <a:rPr lang="en-GB" dirty="0"/>
              <a:t> (1 round)	</a:t>
            </a:r>
          </a:p>
          <a:p>
            <a:pPr marL="0" indent="0">
              <a:buNone/>
            </a:pPr>
            <a:r>
              <a:rPr lang="en-GB" dirty="0"/>
              <a:t>10:15			PCR HS142 </a:t>
            </a:r>
            <a:r>
              <a:rPr lang="en-GB" b="1" dirty="0"/>
              <a:t>WOMEN</a:t>
            </a:r>
          </a:p>
          <a:p>
            <a:pPr marL="0" indent="0">
              <a:buNone/>
            </a:pPr>
            <a:r>
              <a:rPr lang="en-GB" dirty="0"/>
              <a:t>11:00			Official Training HS142 </a:t>
            </a:r>
            <a:r>
              <a:rPr lang="en-GB" b="1" dirty="0"/>
              <a:t>MEN</a:t>
            </a:r>
            <a:r>
              <a:rPr lang="en-GB" dirty="0"/>
              <a:t> (1 round)</a:t>
            </a:r>
          </a:p>
          <a:p>
            <a:pPr marL="0" indent="0">
              <a:buNone/>
            </a:pPr>
            <a:r>
              <a:rPr lang="en-GB" dirty="0"/>
              <a:t>12:00			PCR HS142 </a:t>
            </a:r>
            <a:r>
              <a:rPr lang="en-GB" b="1" dirty="0"/>
              <a:t>MEN</a:t>
            </a:r>
          </a:p>
          <a:p>
            <a:pPr marL="0" indent="0">
              <a:buNone/>
            </a:pPr>
            <a:r>
              <a:rPr lang="en-GB" dirty="0"/>
              <a:t>14:00 – 16:00		Official Training Cross-Country </a:t>
            </a:r>
            <a:r>
              <a:rPr lang="en-GB" b="1" dirty="0"/>
              <a:t>W&amp;M</a:t>
            </a:r>
          </a:p>
        </p:txBody>
      </p:sp>
    </p:spTree>
    <p:extLst>
      <p:ext uri="{BB962C8B-B14F-4D97-AF65-F5344CB8AC3E}">
        <p14:creationId xmlns:p14="http://schemas.microsoft.com/office/powerpoint/2010/main" val="1911036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Schedule, Friday DD/MM/YYYY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89940"/>
            <a:ext cx="8229600" cy="3175000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TIME		EVENT</a:t>
            </a:r>
          </a:p>
          <a:p>
            <a:pPr marL="0" indent="0">
              <a:buNone/>
            </a:pPr>
            <a:r>
              <a:rPr lang="en-GB" sz="1600" dirty="0"/>
              <a:t>08:00		Race Office opens to BIB distribution</a:t>
            </a:r>
          </a:p>
          <a:p>
            <a:pPr marL="0" indent="0">
              <a:buNone/>
            </a:pPr>
            <a:r>
              <a:rPr lang="en-GB" sz="1600" dirty="0"/>
              <a:t>09:00		Trial Round HS142 </a:t>
            </a:r>
            <a:r>
              <a:rPr lang="en-GB" sz="1600" b="1" dirty="0"/>
              <a:t>WOMEN</a:t>
            </a:r>
            <a:r>
              <a:rPr lang="en-GB" sz="1600" dirty="0"/>
              <a:t>	</a:t>
            </a:r>
          </a:p>
          <a:p>
            <a:pPr marL="0" indent="0">
              <a:buNone/>
            </a:pPr>
            <a:r>
              <a:rPr lang="en-GB" sz="1600" dirty="0"/>
              <a:t>09:45		Individual Gundersen HS142 </a:t>
            </a:r>
            <a:r>
              <a:rPr lang="en-GB" sz="1600" b="1" dirty="0"/>
              <a:t>WOMEN</a:t>
            </a:r>
          </a:p>
          <a:p>
            <a:pPr marL="0" indent="0">
              <a:buNone/>
            </a:pPr>
            <a:r>
              <a:rPr lang="en-GB" sz="1600" dirty="0"/>
              <a:t>10:30		Trial Round HS142 </a:t>
            </a:r>
            <a:r>
              <a:rPr lang="en-GB" sz="1600" b="1" dirty="0"/>
              <a:t>MEN</a:t>
            </a:r>
          </a:p>
          <a:p>
            <a:pPr marL="0" indent="0">
              <a:buNone/>
            </a:pPr>
            <a:r>
              <a:rPr lang="en-GB" sz="1600" dirty="0"/>
              <a:t>11:30		Individual Compact HS142 </a:t>
            </a:r>
            <a:r>
              <a:rPr lang="en-GB" sz="1600" b="1" dirty="0"/>
              <a:t>MEN</a:t>
            </a:r>
          </a:p>
          <a:p>
            <a:pPr marL="0" indent="0">
              <a:buNone/>
            </a:pPr>
            <a:r>
              <a:rPr lang="en-GB" sz="1600" dirty="0"/>
              <a:t>13:30		Course opening Warm-up </a:t>
            </a:r>
            <a:r>
              <a:rPr lang="en-GB" sz="1600" b="1" dirty="0"/>
              <a:t>W&amp;M	</a:t>
            </a:r>
          </a:p>
          <a:p>
            <a:pPr marL="0" indent="0">
              <a:buNone/>
            </a:pPr>
            <a:r>
              <a:rPr lang="en-GB" sz="1600" dirty="0"/>
              <a:t>14:15		Individual Gundersen 5km </a:t>
            </a:r>
            <a:r>
              <a:rPr lang="en-GB" sz="1600" b="1" dirty="0"/>
              <a:t>WOMEN</a:t>
            </a:r>
          </a:p>
          <a:p>
            <a:pPr marL="0" indent="0">
              <a:buNone/>
            </a:pPr>
            <a:r>
              <a:rPr lang="en-GB" sz="1600" dirty="0"/>
              <a:t>14:50		Prize Giving Ceremony </a:t>
            </a:r>
            <a:r>
              <a:rPr lang="en-GB" sz="1600" b="1" dirty="0"/>
              <a:t>WOMEN</a:t>
            </a:r>
          </a:p>
          <a:p>
            <a:pPr marL="0" indent="0">
              <a:buNone/>
            </a:pPr>
            <a:r>
              <a:rPr lang="en-GB" sz="1600" dirty="0"/>
              <a:t>15:15		Individual Compact 7.5km </a:t>
            </a:r>
            <a:r>
              <a:rPr lang="en-GB" sz="1600" b="1" dirty="0"/>
              <a:t>MEN</a:t>
            </a:r>
          </a:p>
          <a:p>
            <a:pPr marL="0" indent="0">
              <a:buNone/>
            </a:pPr>
            <a:r>
              <a:rPr lang="en-GB" sz="1600" dirty="0"/>
              <a:t>16:00		Prize Giving Ceremony </a:t>
            </a:r>
            <a:r>
              <a:rPr lang="en-GB" sz="1600" b="1" dirty="0"/>
              <a:t>MEN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155241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Schedule, Saturday DD/MM/YYYY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7614"/>
            <a:ext cx="8229600" cy="3175000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TIME		EVENT</a:t>
            </a:r>
          </a:p>
          <a:p>
            <a:pPr marL="0" indent="0">
              <a:buNone/>
            </a:pPr>
            <a:r>
              <a:rPr lang="en-GB" sz="1600" dirty="0"/>
              <a:t>08:00		Race Office opens to BIB distribution</a:t>
            </a:r>
          </a:p>
          <a:p>
            <a:pPr marL="0" indent="0">
              <a:buNone/>
            </a:pPr>
            <a:r>
              <a:rPr lang="en-GB" sz="1600" dirty="0"/>
              <a:t>09:00		Course opening Warm-up </a:t>
            </a:r>
            <a:r>
              <a:rPr lang="en-GB" sz="1600" b="1" dirty="0"/>
              <a:t>W&amp;M </a:t>
            </a:r>
          </a:p>
          <a:p>
            <a:pPr marL="0" indent="0">
              <a:buNone/>
            </a:pPr>
            <a:r>
              <a:rPr lang="en-GB" sz="1600" dirty="0"/>
              <a:t>10:00		Mass Start 5km </a:t>
            </a:r>
            <a:r>
              <a:rPr lang="en-GB" sz="1600" b="1" dirty="0"/>
              <a:t>WOMEN</a:t>
            </a:r>
          </a:p>
          <a:p>
            <a:pPr marL="0" indent="0">
              <a:buNone/>
            </a:pPr>
            <a:r>
              <a:rPr lang="en-GB" sz="1600" dirty="0"/>
              <a:t>10:30		Mass Start 10km </a:t>
            </a:r>
            <a:r>
              <a:rPr lang="en-GB" sz="1600" b="1" dirty="0"/>
              <a:t>MEN</a:t>
            </a:r>
          </a:p>
          <a:p>
            <a:pPr marL="0" indent="0">
              <a:buNone/>
            </a:pPr>
            <a:r>
              <a:rPr lang="en-GB" sz="1600" dirty="0"/>
              <a:t>12:00		Trial Round HS142 </a:t>
            </a:r>
            <a:r>
              <a:rPr lang="en-GB" sz="1600" b="1" dirty="0"/>
              <a:t>WOMEN</a:t>
            </a:r>
            <a:r>
              <a:rPr lang="en-GB" sz="1600" dirty="0"/>
              <a:t>	</a:t>
            </a:r>
            <a:endParaRPr lang="en-GB" sz="1600" b="1" dirty="0"/>
          </a:p>
          <a:p>
            <a:pPr marL="0" indent="0">
              <a:buNone/>
            </a:pPr>
            <a:r>
              <a:rPr lang="en-GB" sz="1600" dirty="0"/>
              <a:t>12:45		Mass Start HS142 </a:t>
            </a:r>
            <a:r>
              <a:rPr lang="en-GB" sz="1600" b="1" dirty="0"/>
              <a:t>WOMEN</a:t>
            </a:r>
            <a:r>
              <a:rPr lang="en-GB" sz="1600" dirty="0"/>
              <a:t>	</a:t>
            </a:r>
          </a:p>
          <a:p>
            <a:pPr marL="0" indent="0">
              <a:buNone/>
            </a:pPr>
            <a:r>
              <a:rPr lang="en-GB" sz="1600" dirty="0"/>
              <a:t>13:30		Mass Start HS142 </a:t>
            </a:r>
            <a:r>
              <a:rPr lang="en-GB" sz="1600" b="1" dirty="0"/>
              <a:t>MEN</a:t>
            </a:r>
          </a:p>
          <a:p>
            <a:pPr marL="0" indent="0">
              <a:buNone/>
            </a:pPr>
            <a:r>
              <a:rPr lang="en-GB" sz="1600" dirty="0"/>
              <a:t>14:30		Prize Giving Ceremony </a:t>
            </a:r>
            <a:r>
              <a:rPr lang="en-GB" sz="1600" b="1" dirty="0"/>
              <a:t>W&amp;M</a:t>
            </a: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607878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Schedule, Sunday DD/MM/YYYY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190"/>
            <a:ext cx="8229600" cy="3175000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TIME		EVENT</a:t>
            </a:r>
          </a:p>
          <a:p>
            <a:pPr marL="0" indent="0">
              <a:buNone/>
            </a:pPr>
            <a:r>
              <a:rPr lang="en-GB" sz="1600" dirty="0"/>
              <a:t>08:00		Race Office opens to BIB distribution</a:t>
            </a:r>
          </a:p>
          <a:p>
            <a:pPr marL="0" indent="0">
              <a:buNone/>
            </a:pPr>
            <a:r>
              <a:rPr lang="en-GB" sz="1600" dirty="0"/>
              <a:t>09:00		Trial Round HS142 </a:t>
            </a:r>
          </a:p>
          <a:p>
            <a:pPr marL="0" indent="0">
              <a:buNone/>
            </a:pPr>
            <a:r>
              <a:rPr lang="en-GB" sz="1600" dirty="0"/>
              <a:t>09:45		Mixed Team HS142 </a:t>
            </a:r>
            <a:r>
              <a:rPr lang="en-GB" sz="1600" b="1" dirty="0"/>
              <a:t>(W – M – M – W) </a:t>
            </a:r>
          </a:p>
          <a:p>
            <a:pPr marL="0" indent="0">
              <a:buNone/>
            </a:pPr>
            <a:r>
              <a:rPr lang="en-GB" sz="1600" dirty="0"/>
              <a:t>13:15		Course opening Warm-up </a:t>
            </a:r>
            <a:endParaRPr lang="en-GB" sz="1600" b="1" dirty="0"/>
          </a:p>
          <a:p>
            <a:pPr marL="0" indent="0">
              <a:buNone/>
            </a:pPr>
            <a:r>
              <a:rPr lang="en-GB" sz="1600" dirty="0"/>
              <a:t>14:15		Mixed Team 15km </a:t>
            </a:r>
            <a:r>
              <a:rPr lang="en-GB" sz="1600" b="1" dirty="0"/>
              <a:t>(M – W – W – M)</a:t>
            </a:r>
          </a:p>
          <a:p>
            <a:pPr marL="0" indent="0">
              <a:buNone/>
            </a:pPr>
            <a:r>
              <a:rPr lang="en-GB" sz="1600" dirty="0"/>
              <a:t>15:00		Prize Giving Ceremony</a:t>
            </a:r>
          </a:p>
          <a:p>
            <a:pPr marL="0" indent="0">
              <a:buNone/>
            </a:pPr>
            <a:r>
              <a:rPr lang="en-GB" sz="16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402227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 Jumping Stadium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stadium maps here</a:t>
            </a:r>
          </a:p>
        </p:txBody>
      </p:sp>
    </p:spTree>
    <p:extLst>
      <p:ext uri="{BB962C8B-B14F-4D97-AF65-F5344CB8AC3E}">
        <p14:creationId xmlns:p14="http://schemas.microsoft.com/office/powerpoint/2010/main" val="280691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Cross-Country stadium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stadium maps here</a:t>
            </a:r>
          </a:p>
        </p:txBody>
      </p:sp>
    </p:spTree>
    <p:extLst>
      <p:ext uri="{BB962C8B-B14F-4D97-AF65-F5344CB8AC3E}">
        <p14:creationId xmlns:p14="http://schemas.microsoft.com/office/powerpoint/2010/main" val="1168865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course maps here</a:t>
            </a:r>
          </a:p>
        </p:txBody>
      </p:sp>
    </p:spTree>
    <p:extLst>
      <p:ext uri="{BB962C8B-B14F-4D97-AF65-F5344CB8AC3E}">
        <p14:creationId xmlns:p14="http://schemas.microsoft.com/office/powerpoint/2010/main" val="658284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course maps here</a:t>
            </a:r>
          </a:p>
        </p:txBody>
      </p:sp>
    </p:spTree>
    <p:extLst>
      <p:ext uri="{BB962C8B-B14F-4D97-AF65-F5344CB8AC3E}">
        <p14:creationId xmlns:p14="http://schemas.microsoft.com/office/powerpoint/2010/main" val="3042766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Weather forecast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weather forecast here</a:t>
            </a:r>
            <a:br>
              <a:rPr lang="en-GB" i="1" dirty="0">
                <a:solidFill>
                  <a:srgbClr val="FF0000"/>
                </a:solidFill>
              </a:rPr>
            </a:br>
            <a:r>
              <a:rPr lang="en-GB" i="1" dirty="0">
                <a:solidFill>
                  <a:srgbClr val="FF0000"/>
                </a:solidFill>
              </a:rPr>
              <a:t>(Please use </a:t>
            </a:r>
            <a:r>
              <a:rPr lang="en-GB" i="1" dirty="0" err="1">
                <a:solidFill>
                  <a:srgbClr val="FF0000"/>
                </a:solidFill>
              </a:rPr>
              <a:t>yr.no</a:t>
            </a:r>
            <a:r>
              <a:rPr lang="en-GB" i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2751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Report of the Technical Delegate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3200" dirty="0"/>
              <a:t>Name </a:t>
            </a:r>
            <a:r>
              <a:rPr lang="en-GB" sz="3200" b="1" dirty="0"/>
              <a:t>NAME</a:t>
            </a:r>
            <a:r>
              <a:rPr lang="en-GB" sz="3200" dirty="0"/>
              <a:t> (NSA)</a:t>
            </a:r>
          </a:p>
        </p:txBody>
      </p:sp>
    </p:spTree>
    <p:extLst>
      <p:ext uri="{BB962C8B-B14F-4D97-AF65-F5344CB8AC3E}">
        <p14:creationId xmlns:p14="http://schemas.microsoft.com/office/powerpoint/2010/main" val="171236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9622"/>
            <a:ext cx="7715200" cy="3175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sz="1200" dirty="0"/>
              <a:t>Welcome by (Name/Position)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Roll Call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Introduction of Officials, Jury and Judges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Introduction of Organizing Committee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Schedules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Stadium and Course maps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Weather forecast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Report of the Technical Delegate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Update from the Race Director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Update from the Equipment Control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Update from the Media Coordinator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Information from the LOC 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Medical and Security Information</a:t>
            </a:r>
          </a:p>
          <a:p>
            <a:pPr>
              <a:buFont typeface="Wingdings" pitchFamily="2" charset="2"/>
              <a:buChar char="§"/>
            </a:pPr>
            <a:r>
              <a:rPr lang="en-GB" sz="1200" dirty="0"/>
              <a:t>Approval of Start List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90176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from the Race Director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3200" dirty="0"/>
              <a:t>Lasse </a:t>
            </a:r>
            <a:r>
              <a:rPr lang="en-GB" sz="3200" b="1" dirty="0"/>
              <a:t>OTTESEN</a:t>
            </a:r>
            <a:r>
              <a:rPr lang="en-GB" sz="3200" dirty="0"/>
              <a:t> (FIS)</a:t>
            </a:r>
          </a:p>
        </p:txBody>
      </p:sp>
    </p:spTree>
    <p:extLst>
      <p:ext uri="{BB962C8B-B14F-4D97-AF65-F5344CB8AC3E}">
        <p14:creationId xmlns:p14="http://schemas.microsoft.com/office/powerpoint/2010/main" val="3909294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from the Equipment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3200" dirty="0" err="1"/>
              <a:t>Guntram</a:t>
            </a:r>
            <a:r>
              <a:rPr lang="en-GB" sz="3200" dirty="0"/>
              <a:t> </a:t>
            </a:r>
            <a:r>
              <a:rPr lang="en-GB" sz="3200" b="1" dirty="0"/>
              <a:t>KRAUS</a:t>
            </a:r>
            <a:r>
              <a:rPr lang="en-GB" sz="3200" dirty="0"/>
              <a:t> (FIS)</a:t>
            </a:r>
            <a:br>
              <a:rPr lang="en-GB" sz="3200" dirty="0"/>
            </a:br>
            <a:r>
              <a:rPr lang="en-GB" sz="3200" dirty="0"/>
              <a:t>Kerstin </a:t>
            </a:r>
            <a:r>
              <a:rPr lang="en-GB" sz="3200" b="1" dirty="0"/>
              <a:t>LÖSCHER</a:t>
            </a:r>
            <a:r>
              <a:rPr lang="en-GB" sz="3200" dirty="0"/>
              <a:t> (FIS)</a:t>
            </a:r>
          </a:p>
        </p:txBody>
      </p:sp>
    </p:spTree>
    <p:extLst>
      <p:ext uri="{BB962C8B-B14F-4D97-AF65-F5344CB8AC3E}">
        <p14:creationId xmlns:p14="http://schemas.microsoft.com/office/powerpoint/2010/main" val="1024562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from the Media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3200" dirty="0"/>
              <a:t>Sophie </a:t>
            </a:r>
            <a:r>
              <a:rPr lang="en-GB" sz="3200" b="1" dirty="0"/>
              <a:t>HARGESHEIMER</a:t>
            </a:r>
            <a:r>
              <a:rPr lang="en-GB" sz="3200" dirty="0"/>
              <a:t> (FIS)</a:t>
            </a:r>
          </a:p>
        </p:txBody>
      </p:sp>
    </p:spTree>
    <p:extLst>
      <p:ext uri="{BB962C8B-B14F-4D97-AF65-F5344CB8AC3E}">
        <p14:creationId xmlns:p14="http://schemas.microsoft.com/office/powerpoint/2010/main" val="2121850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from the Organizing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LOC information here </a:t>
            </a: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(incl. distribution of FIS Family tickets)</a:t>
            </a:r>
          </a:p>
        </p:txBody>
      </p:sp>
    </p:spTree>
    <p:extLst>
      <p:ext uri="{BB962C8B-B14F-4D97-AF65-F5344CB8AC3E}">
        <p14:creationId xmlns:p14="http://schemas.microsoft.com/office/powerpoint/2010/main" val="1130652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Sustainability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Sustainability information here</a:t>
            </a:r>
            <a:br>
              <a:rPr lang="en-GB" i="1" dirty="0">
                <a:solidFill>
                  <a:srgbClr val="FF0000"/>
                </a:solidFill>
              </a:rPr>
            </a:br>
            <a:r>
              <a:rPr lang="en-GB" i="1" dirty="0">
                <a:solidFill>
                  <a:srgbClr val="FF0000"/>
                </a:solidFill>
              </a:rPr>
              <a:t>(incl. contact person, concepts etc) </a:t>
            </a:r>
          </a:p>
        </p:txBody>
      </p:sp>
    </p:spTree>
    <p:extLst>
      <p:ext uri="{BB962C8B-B14F-4D97-AF65-F5344CB8AC3E}">
        <p14:creationId xmlns:p14="http://schemas.microsoft.com/office/powerpoint/2010/main" val="4029704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Medical and Security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Medical and Security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1177265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Approval of Start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4C74378-5526-3828-B89E-C7A9861AAD51}"/>
              </a:ext>
            </a:extLst>
          </p:cNvPr>
          <p:cNvSpPr txBox="1">
            <a:spLocks/>
          </p:cNvSpPr>
          <p:nvPr/>
        </p:nvSpPr>
        <p:spPr>
          <a:xfrm>
            <a:off x="457200" y="1275606"/>
            <a:ext cx="8229600" cy="3175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GB" dirty="0"/>
              <a:t>Confirmation from Swiss Timing</a:t>
            </a:r>
          </a:p>
        </p:txBody>
      </p:sp>
    </p:spTree>
    <p:extLst>
      <p:ext uri="{BB962C8B-B14F-4D97-AF65-F5344CB8AC3E}">
        <p14:creationId xmlns:p14="http://schemas.microsoft.com/office/powerpoint/2010/main" val="1911320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you!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AD79D35-FC1D-A20C-EB0A-6BE5109C1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9622"/>
            <a:ext cx="8229600" cy="3175000"/>
          </a:xfrm>
        </p:spPr>
        <p:txBody>
          <a:bodyPr/>
          <a:lstStyle/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sponsor logos or venue picture here</a:t>
            </a:r>
          </a:p>
        </p:txBody>
      </p:sp>
    </p:spTree>
    <p:extLst>
      <p:ext uri="{BB962C8B-B14F-4D97-AF65-F5344CB8AC3E}">
        <p14:creationId xmlns:p14="http://schemas.microsoft.com/office/powerpoint/2010/main" val="62128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 by (NAME)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Welcome to the Viessmann FIS Nordic Combined World Cup in (VENUE)</a:t>
            </a:r>
            <a:br>
              <a:rPr lang="en-GB" dirty="0"/>
            </a:br>
            <a:br>
              <a:rPr lang="en-GB" dirty="0"/>
            </a:b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br>
              <a:rPr lang="en-GB" dirty="0"/>
            </a:br>
            <a:r>
              <a:rPr lang="en-GB" i="1" dirty="0">
                <a:solidFill>
                  <a:srgbClr val="FF0000"/>
                </a:solidFill>
              </a:rPr>
              <a:t>Add sponsor logos or venue picture here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9175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Roll Call - Women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6062DA-0C17-FBC7-BDD4-052B973BFB7C}"/>
              </a:ext>
            </a:extLst>
          </p:cNvPr>
          <p:cNvSpPr/>
          <p:nvPr/>
        </p:nvSpPr>
        <p:spPr>
          <a:xfrm>
            <a:off x="683568" y="1419622"/>
            <a:ext cx="432048" cy="432048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C0792FA-A5DF-8664-B131-E581539D98E6}"/>
              </a:ext>
            </a:extLst>
          </p:cNvPr>
          <p:cNvSpPr/>
          <p:nvPr/>
        </p:nvSpPr>
        <p:spPr>
          <a:xfrm>
            <a:off x="683568" y="1995686"/>
            <a:ext cx="432048" cy="432048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A70D419-EFC1-8042-8D21-C20F2C537AF5}"/>
              </a:ext>
            </a:extLst>
          </p:cNvPr>
          <p:cNvSpPr/>
          <p:nvPr/>
        </p:nvSpPr>
        <p:spPr>
          <a:xfrm>
            <a:off x="683568" y="2571750"/>
            <a:ext cx="432048" cy="432048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0C0C326-AAB6-EB46-D6FA-A19F7D1C2ECF}"/>
              </a:ext>
            </a:extLst>
          </p:cNvPr>
          <p:cNvSpPr/>
          <p:nvPr/>
        </p:nvSpPr>
        <p:spPr>
          <a:xfrm>
            <a:off x="680801" y="3151138"/>
            <a:ext cx="432048" cy="432048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84BE5E-F044-D7A9-4EF4-4644EC7C3330}"/>
              </a:ext>
            </a:extLst>
          </p:cNvPr>
          <p:cNvSpPr/>
          <p:nvPr/>
        </p:nvSpPr>
        <p:spPr>
          <a:xfrm>
            <a:off x="678034" y="3727202"/>
            <a:ext cx="432048" cy="432048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DCD7855-CDB7-2048-37B4-4472DFF74EB9}"/>
              </a:ext>
            </a:extLst>
          </p:cNvPr>
          <p:cNvSpPr/>
          <p:nvPr/>
        </p:nvSpPr>
        <p:spPr>
          <a:xfrm>
            <a:off x="3779912" y="1388264"/>
            <a:ext cx="432048" cy="432048"/>
          </a:xfrm>
          <a:prstGeom prst="ellipse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48C7DD-5E4F-35C8-DB46-030F1AD2BCF7}"/>
              </a:ext>
            </a:extLst>
          </p:cNvPr>
          <p:cNvSpPr/>
          <p:nvPr/>
        </p:nvSpPr>
        <p:spPr>
          <a:xfrm>
            <a:off x="3779912" y="1964328"/>
            <a:ext cx="432048" cy="43204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E9B799-6D9B-60D2-3F6E-71286EFA672E}"/>
              </a:ext>
            </a:extLst>
          </p:cNvPr>
          <p:cNvSpPr/>
          <p:nvPr/>
        </p:nvSpPr>
        <p:spPr>
          <a:xfrm>
            <a:off x="3779912" y="2564536"/>
            <a:ext cx="432048" cy="432048"/>
          </a:xfrm>
          <a:prstGeom prst="ellipse">
            <a:avLst/>
          </a:prstGeom>
          <a:blipFill dpi="0"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18405A0-DB7A-64E1-A6A6-E625E2BF1C0D}"/>
              </a:ext>
            </a:extLst>
          </p:cNvPr>
          <p:cNvSpPr/>
          <p:nvPr/>
        </p:nvSpPr>
        <p:spPr>
          <a:xfrm>
            <a:off x="3779912" y="3140600"/>
            <a:ext cx="432048" cy="432048"/>
          </a:xfrm>
          <a:prstGeom prst="ellipse">
            <a:avLst/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CD8110D-56B9-C575-5D65-F6E203694601}"/>
              </a:ext>
            </a:extLst>
          </p:cNvPr>
          <p:cNvSpPr/>
          <p:nvPr/>
        </p:nvSpPr>
        <p:spPr>
          <a:xfrm>
            <a:off x="3779912" y="3716664"/>
            <a:ext cx="432048" cy="432048"/>
          </a:xfrm>
          <a:prstGeom prst="ellipse">
            <a:avLst/>
          </a:prstGeom>
          <a:blipFill dpi="0"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3E779DC-990D-8442-3F85-804302FE1EBF}"/>
              </a:ext>
            </a:extLst>
          </p:cNvPr>
          <p:cNvSpPr txBox="1"/>
          <p:nvPr/>
        </p:nvSpPr>
        <p:spPr>
          <a:xfrm>
            <a:off x="1403648" y="14509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AUT </a:t>
            </a:r>
            <a:r>
              <a:rPr lang="de-DE" b="1" dirty="0"/>
              <a:t>AUSTRIA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875A276-D63D-29E5-2F4A-8E4B17E9E8EB}"/>
              </a:ext>
            </a:extLst>
          </p:cNvPr>
          <p:cNvSpPr txBox="1"/>
          <p:nvPr/>
        </p:nvSpPr>
        <p:spPr>
          <a:xfrm>
            <a:off x="1403648" y="20270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CZE </a:t>
            </a:r>
            <a:r>
              <a:rPr lang="de-DE" b="1" dirty="0"/>
              <a:t>CZECHIA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1F1E67D-F5A5-384E-9560-9C0CF2AE3432}"/>
              </a:ext>
            </a:extLst>
          </p:cNvPr>
          <p:cNvSpPr txBox="1"/>
          <p:nvPr/>
        </p:nvSpPr>
        <p:spPr>
          <a:xfrm>
            <a:off x="1403648" y="26031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FIN</a:t>
            </a:r>
            <a:r>
              <a:rPr lang="de-DE" b="1" dirty="0"/>
              <a:t> FINLAND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979ACB7-2722-8EC7-F3BA-82DEB6D38C0A}"/>
              </a:ext>
            </a:extLst>
          </p:cNvPr>
          <p:cNvSpPr txBox="1"/>
          <p:nvPr/>
        </p:nvSpPr>
        <p:spPr>
          <a:xfrm>
            <a:off x="1403648" y="318879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FRA </a:t>
            </a:r>
            <a:r>
              <a:rPr lang="de-DE" b="1" dirty="0"/>
              <a:t>FRANCE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06BCB38-A910-52D8-6D51-EF5CCFDEC222}"/>
              </a:ext>
            </a:extLst>
          </p:cNvPr>
          <p:cNvSpPr txBox="1"/>
          <p:nvPr/>
        </p:nvSpPr>
        <p:spPr>
          <a:xfrm>
            <a:off x="1389167" y="375631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GER </a:t>
            </a:r>
            <a:r>
              <a:rPr lang="de-DE" b="1" dirty="0"/>
              <a:t>GERMANY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0C7D11B-46E1-7DCF-B578-944940AFC644}"/>
              </a:ext>
            </a:extLst>
          </p:cNvPr>
          <p:cNvSpPr txBox="1"/>
          <p:nvPr/>
        </p:nvSpPr>
        <p:spPr>
          <a:xfrm>
            <a:off x="4399312" y="14193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ITA </a:t>
            </a:r>
            <a:r>
              <a:rPr lang="de-DE" b="1" dirty="0"/>
              <a:t>ITALY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7D4D5D34-6353-184D-85F3-80D0161E5CF6}"/>
              </a:ext>
            </a:extLst>
          </p:cNvPr>
          <p:cNvSpPr txBox="1"/>
          <p:nvPr/>
        </p:nvSpPr>
        <p:spPr>
          <a:xfrm>
            <a:off x="4399312" y="258409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NOR </a:t>
            </a:r>
            <a:r>
              <a:rPr lang="de-DE" b="1" dirty="0"/>
              <a:t>NORWAY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B303C87-4CF6-F574-ABE4-A6253DAC4531}"/>
              </a:ext>
            </a:extLst>
          </p:cNvPr>
          <p:cNvSpPr txBox="1"/>
          <p:nvPr/>
        </p:nvSpPr>
        <p:spPr>
          <a:xfrm>
            <a:off x="4399312" y="317691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POL </a:t>
            </a:r>
            <a:r>
              <a:rPr lang="de-DE" b="1" dirty="0"/>
              <a:t>POLAND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87A6F02-CFB1-521B-F435-2074D1D7997E}"/>
              </a:ext>
            </a:extLst>
          </p:cNvPr>
          <p:cNvSpPr txBox="1"/>
          <p:nvPr/>
        </p:nvSpPr>
        <p:spPr>
          <a:xfrm>
            <a:off x="4438165" y="377569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SLO </a:t>
            </a:r>
            <a:r>
              <a:rPr lang="de-DE" b="1" dirty="0"/>
              <a:t>SLOVENIA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7F64C02-1632-B11B-9538-8C5A836C3DE8}"/>
              </a:ext>
            </a:extLst>
          </p:cNvPr>
          <p:cNvSpPr txBox="1"/>
          <p:nvPr/>
        </p:nvSpPr>
        <p:spPr>
          <a:xfrm>
            <a:off x="4438165" y="197348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JPN </a:t>
            </a:r>
            <a:r>
              <a:rPr lang="de-DE" b="1" dirty="0"/>
              <a:t>JAPAN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897CC3-A213-8A60-6A8F-A0FF2818F243}"/>
              </a:ext>
            </a:extLst>
          </p:cNvPr>
          <p:cNvSpPr/>
          <p:nvPr/>
        </p:nvSpPr>
        <p:spPr>
          <a:xfrm>
            <a:off x="6382381" y="1382826"/>
            <a:ext cx="432048" cy="432048"/>
          </a:xfrm>
          <a:prstGeom prst="ellipse">
            <a:avLst/>
          </a:prstGeom>
          <a:blipFill dpi="0"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AAD6A958-72AF-47B0-2AD1-F8C9EDAFB573}"/>
              </a:ext>
            </a:extLst>
          </p:cNvPr>
          <p:cNvSpPr txBox="1"/>
          <p:nvPr/>
        </p:nvSpPr>
        <p:spPr>
          <a:xfrm>
            <a:off x="7102624" y="135320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USA </a:t>
            </a:r>
          </a:p>
          <a:p>
            <a:r>
              <a:rPr lang="de-DE" b="1" dirty="0"/>
              <a:t>UNITED STATES OF AMERICA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11F156A-7379-D03E-FCF2-4FFF99C38D1B}"/>
              </a:ext>
            </a:extLst>
          </p:cNvPr>
          <p:cNvSpPr/>
          <p:nvPr/>
        </p:nvSpPr>
        <p:spPr>
          <a:xfrm>
            <a:off x="3887924" y="2075929"/>
            <a:ext cx="216024" cy="20884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71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Roll Call - 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6062DA-0C17-FBC7-BDD4-052B973BFB7C}"/>
              </a:ext>
            </a:extLst>
          </p:cNvPr>
          <p:cNvSpPr/>
          <p:nvPr/>
        </p:nvSpPr>
        <p:spPr>
          <a:xfrm>
            <a:off x="683568" y="1419622"/>
            <a:ext cx="432048" cy="432048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C0792FA-A5DF-8664-B131-E581539D98E6}"/>
              </a:ext>
            </a:extLst>
          </p:cNvPr>
          <p:cNvSpPr/>
          <p:nvPr/>
        </p:nvSpPr>
        <p:spPr>
          <a:xfrm>
            <a:off x="683568" y="1995686"/>
            <a:ext cx="432048" cy="432048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A70D419-EFC1-8042-8D21-C20F2C537AF5}"/>
              </a:ext>
            </a:extLst>
          </p:cNvPr>
          <p:cNvSpPr/>
          <p:nvPr/>
        </p:nvSpPr>
        <p:spPr>
          <a:xfrm>
            <a:off x="683568" y="2571750"/>
            <a:ext cx="432048" cy="432048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0C0C326-AAB6-EB46-D6FA-A19F7D1C2ECF}"/>
              </a:ext>
            </a:extLst>
          </p:cNvPr>
          <p:cNvSpPr/>
          <p:nvPr/>
        </p:nvSpPr>
        <p:spPr>
          <a:xfrm>
            <a:off x="680801" y="3151138"/>
            <a:ext cx="432048" cy="432048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84BE5E-F044-D7A9-4EF4-4644EC7C3330}"/>
              </a:ext>
            </a:extLst>
          </p:cNvPr>
          <p:cNvSpPr/>
          <p:nvPr/>
        </p:nvSpPr>
        <p:spPr>
          <a:xfrm>
            <a:off x="678034" y="3727202"/>
            <a:ext cx="432048" cy="432048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DCD7855-CDB7-2048-37B4-4472DFF74EB9}"/>
              </a:ext>
            </a:extLst>
          </p:cNvPr>
          <p:cNvSpPr/>
          <p:nvPr/>
        </p:nvSpPr>
        <p:spPr>
          <a:xfrm>
            <a:off x="3779912" y="1388264"/>
            <a:ext cx="432048" cy="432048"/>
          </a:xfrm>
          <a:prstGeom prst="ellipse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48C7DD-5E4F-35C8-DB46-030F1AD2BCF7}"/>
              </a:ext>
            </a:extLst>
          </p:cNvPr>
          <p:cNvSpPr/>
          <p:nvPr/>
        </p:nvSpPr>
        <p:spPr>
          <a:xfrm>
            <a:off x="3779912" y="1964328"/>
            <a:ext cx="432048" cy="432048"/>
          </a:xfrm>
          <a:prstGeom prst="ellipse">
            <a:avLst/>
          </a:prstGeom>
          <a:blipFill dpi="0"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E9B799-6D9B-60D2-3F6E-71286EFA672E}"/>
              </a:ext>
            </a:extLst>
          </p:cNvPr>
          <p:cNvSpPr/>
          <p:nvPr/>
        </p:nvSpPr>
        <p:spPr>
          <a:xfrm>
            <a:off x="3779912" y="2564536"/>
            <a:ext cx="432048" cy="432048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18405A0-DB7A-64E1-A6A6-E625E2BF1C0D}"/>
              </a:ext>
            </a:extLst>
          </p:cNvPr>
          <p:cNvSpPr/>
          <p:nvPr/>
        </p:nvSpPr>
        <p:spPr>
          <a:xfrm>
            <a:off x="3779912" y="3140600"/>
            <a:ext cx="432048" cy="432048"/>
          </a:xfrm>
          <a:prstGeom prst="ellipse">
            <a:avLst/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CD8110D-56B9-C575-5D65-F6E203694601}"/>
              </a:ext>
            </a:extLst>
          </p:cNvPr>
          <p:cNvSpPr/>
          <p:nvPr/>
        </p:nvSpPr>
        <p:spPr>
          <a:xfrm>
            <a:off x="3779912" y="3716664"/>
            <a:ext cx="432048" cy="432048"/>
          </a:xfrm>
          <a:prstGeom prst="ellipse">
            <a:avLst/>
          </a:prstGeom>
          <a:blipFill dpi="0"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3E779DC-990D-8442-3F85-804302FE1EBF}"/>
              </a:ext>
            </a:extLst>
          </p:cNvPr>
          <p:cNvSpPr txBox="1"/>
          <p:nvPr/>
        </p:nvSpPr>
        <p:spPr>
          <a:xfrm>
            <a:off x="1403648" y="14509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AUT </a:t>
            </a:r>
            <a:r>
              <a:rPr lang="de-DE" b="1" dirty="0"/>
              <a:t>AUSTRIA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875A276-D63D-29E5-2F4A-8E4B17E9E8EB}"/>
              </a:ext>
            </a:extLst>
          </p:cNvPr>
          <p:cNvSpPr txBox="1"/>
          <p:nvPr/>
        </p:nvSpPr>
        <p:spPr>
          <a:xfrm>
            <a:off x="1403648" y="20270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CZE </a:t>
            </a:r>
            <a:r>
              <a:rPr lang="de-DE" b="1" dirty="0"/>
              <a:t>CZECHIA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1F1E67D-F5A5-384E-9560-9C0CF2AE3432}"/>
              </a:ext>
            </a:extLst>
          </p:cNvPr>
          <p:cNvSpPr txBox="1"/>
          <p:nvPr/>
        </p:nvSpPr>
        <p:spPr>
          <a:xfrm>
            <a:off x="1403648" y="26031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EST</a:t>
            </a:r>
            <a:r>
              <a:rPr lang="de-DE" b="1" dirty="0"/>
              <a:t> ESTONIA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979ACB7-2722-8EC7-F3BA-82DEB6D38C0A}"/>
              </a:ext>
            </a:extLst>
          </p:cNvPr>
          <p:cNvSpPr txBox="1"/>
          <p:nvPr/>
        </p:nvSpPr>
        <p:spPr>
          <a:xfrm>
            <a:off x="1403648" y="318879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FIN</a:t>
            </a:r>
            <a:r>
              <a:rPr lang="de-DE" b="1" dirty="0"/>
              <a:t> FINLAND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06BCB38-A910-52D8-6D51-EF5CCFDEC222}"/>
              </a:ext>
            </a:extLst>
          </p:cNvPr>
          <p:cNvSpPr txBox="1"/>
          <p:nvPr/>
        </p:nvSpPr>
        <p:spPr>
          <a:xfrm>
            <a:off x="1389167" y="375631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FRA </a:t>
            </a:r>
            <a:r>
              <a:rPr lang="de-DE" b="1" dirty="0"/>
              <a:t>FRANCE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0C7D11B-46E1-7DCF-B578-944940AFC644}"/>
              </a:ext>
            </a:extLst>
          </p:cNvPr>
          <p:cNvSpPr txBox="1"/>
          <p:nvPr/>
        </p:nvSpPr>
        <p:spPr>
          <a:xfrm>
            <a:off x="4399312" y="14193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GER </a:t>
            </a:r>
            <a:r>
              <a:rPr lang="de-DE" b="1" dirty="0"/>
              <a:t>GERMANY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7D4D5D34-6353-184D-85F3-80D0161E5CF6}"/>
              </a:ext>
            </a:extLst>
          </p:cNvPr>
          <p:cNvSpPr txBox="1"/>
          <p:nvPr/>
        </p:nvSpPr>
        <p:spPr>
          <a:xfrm>
            <a:off x="4399312" y="258409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JPN </a:t>
            </a:r>
            <a:r>
              <a:rPr lang="de-DE" b="1" dirty="0"/>
              <a:t>JAPAN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B303C87-4CF6-F574-ABE4-A6253DAC4531}"/>
              </a:ext>
            </a:extLst>
          </p:cNvPr>
          <p:cNvSpPr txBox="1"/>
          <p:nvPr/>
        </p:nvSpPr>
        <p:spPr>
          <a:xfrm>
            <a:off x="4399312" y="317691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KAZ </a:t>
            </a:r>
            <a:r>
              <a:rPr lang="de-DE" b="1" dirty="0"/>
              <a:t>KAZAKHSTAN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87A6F02-CFB1-521B-F435-2074D1D7997E}"/>
              </a:ext>
            </a:extLst>
          </p:cNvPr>
          <p:cNvSpPr txBox="1"/>
          <p:nvPr/>
        </p:nvSpPr>
        <p:spPr>
          <a:xfrm>
            <a:off x="4438165" y="377569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NOR </a:t>
            </a:r>
            <a:r>
              <a:rPr lang="de-DE" b="1" dirty="0"/>
              <a:t>NORWAY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7F64C02-1632-B11B-9538-8C5A836C3DE8}"/>
              </a:ext>
            </a:extLst>
          </p:cNvPr>
          <p:cNvSpPr txBox="1"/>
          <p:nvPr/>
        </p:nvSpPr>
        <p:spPr>
          <a:xfrm>
            <a:off x="4438165" y="197348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ITA </a:t>
            </a:r>
            <a:r>
              <a:rPr lang="de-DE" b="1" dirty="0"/>
              <a:t>ITALY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897CC3-A213-8A60-6A8F-A0FF2818F243}"/>
              </a:ext>
            </a:extLst>
          </p:cNvPr>
          <p:cNvSpPr/>
          <p:nvPr/>
        </p:nvSpPr>
        <p:spPr>
          <a:xfrm>
            <a:off x="6411525" y="2559634"/>
            <a:ext cx="432048" cy="432048"/>
          </a:xfrm>
          <a:prstGeom prst="ellipse">
            <a:avLst/>
          </a:prstGeom>
          <a:blipFill dpi="0"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AAD6A958-72AF-47B0-2AD1-F8C9EDAFB573}"/>
              </a:ext>
            </a:extLst>
          </p:cNvPr>
          <p:cNvSpPr txBox="1"/>
          <p:nvPr/>
        </p:nvSpPr>
        <p:spPr>
          <a:xfrm>
            <a:off x="7030616" y="258409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SUI </a:t>
            </a:r>
            <a:r>
              <a:rPr lang="de-DE" b="1" dirty="0"/>
              <a:t>SWITZERLAND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17BA147-AC95-294D-388F-980F4F29FE4F}"/>
              </a:ext>
            </a:extLst>
          </p:cNvPr>
          <p:cNvSpPr/>
          <p:nvPr/>
        </p:nvSpPr>
        <p:spPr>
          <a:xfrm>
            <a:off x="6411525" y="3140334"/>
            <a:ext cx="432048" cy="432048"/>
          </a:xfrm>
          <a:prstGeom prst="ellipse">
            <a:avLst/>
          </a:prstGeom>
          <a:blipFill dpi="0"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F86B404-E6B2-89F0-090B-F6544674F540}"/>
              </a:ext>
            </a:extLst>
          </p:cNvPr>
          <p:cNvSpPr txBox="1"/>
          <p:nvPr/>
        </p:nvSpPr>
        <p:spPr>
          <a:xfrm>
            <a:off x="7067886" y="3121521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USA </a:t>
            </a:r>
          </a:p>
          <a:p>
            <a:r>
              <a:rPr lang="de-DE" b="1" dirty="0"/>
              <a:t>UNITED STATES OF AMERICA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76B76DB-CAEC-E0CA-87E9-ADE576B7EC14}"/>
              </a:ext>
            </a:extLst>
          </p:cNvPr>
          <p:cNvSpPr/>
          <p:nvPr/>
        </p:nvSpPr>
        <p:spPr>
          <a:xfrm>
            <a:off x="6392562" y="1951596"/>
            <a:ext cx="432048" cy="432048"/>
          </a:xfrm>
          <a:prstGeom prst="ellipse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545D7FC-43B7-D7D7-9421-B1D3BE4BA1AE}"/>
              </a:ext>
            </a:extLst>
          </p:cNvPr>
          <p:cNvSpPr txBox="1"/>
          <p:nvPr/>
        </p:nvSpPr>
        <p:spPr>
          <a:xfrm>
            <a:off x="7002005" y="199568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SLO </a:t>
            </a:r>
            <a:r>
              <a:rPr lang="de-DE" b="1" dirty="0"/>
              <a:t>SLOVENIA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C4D5971-427C-4899-5AF6-2602C18DCE27}"/>
              </a:ext>
            </a:extLst>
          </p:cNvPr>
          <p:cNvSpPr txBox="1"/>
          <p:nvPr/>
        </p:nvSpPr>
        <p:spPr>
          <a:xfrm>
            <a:off x="7002005" y="138826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POL </a:t>
            </a:r>
            <a:r>
              <a:rPr lang="de-DE" b="1" dirty="0"/>
              <a:t>POLAND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73D6AB3-3458-640D-B3AA-2A418E2C0C98}"/>
              </a:ext>
            </a:extLst>
          </p:cNvPr>
          <p:cNvSpPr/>
          <p:nvPr/>
        </p:nvSpPr>
        <p:spPr>
          <a:xfrm>
            <a:off x="6382381" y="1343559"/>
            <a:ext cx="432048" cy="432048"/>
          </a:xfrm>
          <a:prstGeom prst="ellipse">
            <a:avLst/>
          </a:prstGeom>
          <a:blipFill dpi="0"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8AE8E02-17E3-22CD-214A-7D865C502C0B}"/>
              </a:ext>
            </a:extLst>
          </p:cNvPr>
          <p:cNvSpPr/>
          <p:nvPr/>
        </p:nvSpPr>
        <p:spPr>
          <a:xfrm>
            <a:off x="3887924" y="2684623"/>
            <a:ext cx="216024" cy="20630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49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of the Officials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Lasse </a:t>
            </a:r>
            <a:r>
              <a:rPr lang="en-GB" b="1" dirty="0"/>
              <a:t>OTTESEN</a:t>
            </a:r>
            <a:r>
              <a:rPr lang="en-GB" dirty="0"/>
              <a:t>		FIS		Race Director </a:t>
            </a:r>
          </a:p>
          <a:p>
            <a:pPr marL="0" indent="0">
              <a:buNone/>
            </a:pPr>
            <a:r>
              <a:rPr lang="en-GB" dirty="0"/>
              <a:t>Jan Rune </a:t>
            </a:r>
            <a:r>
              <a:rPr lang="en-GB" b="1" dirty="0"/>
              <a:t>GRAVE</a:t>
            </a:r>
            <a:r>
              <a:rPr lang="en-GB" dirty="0"/>
              <a:t>		FIS		Assistant Race Director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NSA		Technical Delegate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NSA		Technical Delegate Assistant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NSA		Technical Delegate National</a:t>
            </a:r>
          </a:p>
          <a:p>
            <a:pPr marL="0" indent="0">
              <a:buNone/>
            </a:pPr>
            <a:r>
              <a:rPr lang="en-GB" dirty="0" err="1"/>
              <a:t>Guntram</a:t>
            </a:r>
            <a:r>
              <a:rPr lang="en-GB" dirty="0"/>
              <a:t> </a:t>
            </a:r>
            <a:r>
              <a:rPr lang="en-GB" b="1" dirty="0"/>
              <a:t>KRAUS	</a:t>
            </a:r>
            <a:r>
              <a:rPr lang="en-GB" dirty="0"/>
              <a:t>	FIS		Equipment Control</a:t>
            </a:r>
          </a:p>
          <a:p>
            <a:pPr marL="0" indent="0">
              <a:buNone/>
            </a:pPr>
            <a:r>
              <a:rPr lang="en-GB" dirty="0"/>
              <a:t>Kerstin </a:t>
            </a:r>
            <a:r>
              <a:rPr lang="en-GB" b="1" dirty="0"/>
              <a:t>LÖSCHER	</a:t>
            </a:r>
            <a:r>
              <a:rPr lang="en-GB" dirty="0"/>
              <a:t>	FIS		Equipment Control</a:t>
            </a:r>
          </a:p>
          <a:p>
            <a:pPr marL="0" indent="0">
              <a:buNone/>
            </a:pPr>
            <a:r>
              <a:rPr lang="en-GB" dirty="0"/>
              <a:t>Sophie </a:t>
            </a:r>
            <a:r>
              <a:rPr lang="en-GB" b="1" dirty="0"/>
              <a:t>HARGESHEIMER</a:t>
            </a:r>
            <a:r>
              <a:rPr lang="en-GB" dirty="0"/>
              <a:t>	FIS		Media Coordinator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304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of the Jury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</a:t>
            </a:r>
            <a:r>
              <a:rPr lang="en-GB" dirty="0"/>
              <a:t>		NSA		Technical Delegate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</a:t>
            </a:r>
            <a:r>
              <a:rPr lang="en-GB" dirty="0"/>
              <a:t>		NSA		Technical Delegate Assistant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</a:t>
            </a:r>
            <a:r>
              <a:rPr lang="en-GB" dirty="0"/>
              <a:t>		NSA		Chief of Competition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5465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of the Judges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NSA		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NSA		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NSA	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NSA 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NSA 	</a:t>
            </a:r>
          </a:p>
        </p:txBody>
      </p:sp>
    </p:spTree>
    <p:extLst>
      <p:ext uri="{BB962C8B-B14F-4D97-AF65-F5344CB8AC3E}">
        <p14:creationId xmlns:p14="http://schemas.microsoft.com/office/powerpoint/2010/main" val="263071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3CA4-9924-858A-C30C-F1AED7C5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of the Organizing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C5FB-C05B-C331-FD69-45343529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</a:t>
            </a:r>
            <a:r>
              <a:rPr lang="en-GB" dirty="0"/>
              <a:t> 			Secretary General	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	Chief of Ski Jumping hill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	Chief of Course</a:t>
            </a:r>
          </a:p>
          <a:p>
            <a:pPr marL="0" indent="0">
              <a:buNone/>
            </a:pPr>
            <a:r>
              <a:rPr lang="en-GB" dirty="0"/>
              <a:t>Name </a:t>
            </a:r>
            <a:r>
              <a:rPr lang="en-GB" b="1" dirty="0"/>
              <a:t>NAME </a:t>
            </a:r>
            <a:r>
              <a:rPr lang="en-GB" dirty="0"/>
              <a:t>			Competition Secretary	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>
                <a:solidFill>
                  <a:srgbClr val="FF0000"/>
                </a:solidFill>
              </a:rPr>
              <a:t>Add further important roles, if necessary</a:t>
            </a:r>
          </a:p>
        </p:txBody>
      </p:sp>
    </p:spTree>
    <p:extLst>
      <p:ext uri="{BB962C8B-B14F-4D97-AF65-F5344CB8AC3E}">
        <p14:creationId xmlns:p14="http://schemas.microsoft.com/office/powerpoint/2010/main" val="1491192079"/>
      </p:ext>
    </p:extLst>
  </p:cSld>
  <p:clrMapOvr>
    <a:masterClrMapping/>
  </p:clrMapOvr>
</p:sld>
</file>

<file path=ppt/theme/theme1.xml><?xml version="1.0" encoding="utf-8"?>
<a:theme xmlns:a="http://schemas.openxmlformats.org/drawingml/2006/main" name="FIS Powerpoint Template 16 by 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.pptx" id="{9EB6E90E-DA05-486F-83E7-8EA09F01D6E3}" vid="{17FC32E5-6AA5-4907-ACF1-8799375B80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FIS Powerpoint Template 16 by 9</Template>
  <TotalTime>0</TotalTime>
  <Words>818</Words>
  <Application>Microsoft Macintosh PowerPoint</Application>
  <PresentationFormat>Bildschirmpräsentation (16:9)</PresentationFormat>
  <Paragraphs>188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FIS Powerpoint Template 16 by 9</vt:lpstr>
      <vt:lpstr>Team Captains Meeting</vt:lpstr>
      <vt:lpstr>Agenda</vt:lpstr>
      <vt:lpstr>Welcome by (NAME)</vt:lpstr>
      <vt:lpstr>Roll Call - Women</vt:lpstr>
      <vt:lpstr>Roll Call - Men</vt:lpstr>
      <vt:lpstr>Introduction of the Officials</vt:lpstr>
      <vt:lpstr>Introduction of the Jury</vt:lpstr>
      <vt:lpstr>Introduction of the Judges</vt:lpstr>
      <vt:lpstr>Introduction of the Organizing Committee</vt:lpstr>
      <vt:lpstr>Schedule, Thursday DD/MM/YYYY</vt:lpstr>
      <vt:lpstr>Schedule, Friday DD/MM/YYYY</vt:lpstr>
      <vt:lpstr>Schedule, Saturday DD/MM/YYYY</vt:lpstr>
      <vt:lpstr>Schedule, Sunday DD/MM/YYYY</vt:lpstr>
      <vt:lpstr>Ski Jumping Stadium</vt:lpstr>
      <vt:lpstr>Cross-Country stadium</vt:lpstr>
      <vt:lpstr>Course maps</vt:lpstr>
      <vt:lpstr>Course maps</vt:lpstr>
      <vt:lpstr>Weather forecast</vt:lpstr>
      <vt:lpstr>Report of the Technical Delegate</vt:lpstr>
      <vt:lpstr>Update from the Race Director</vt:lpstr>
      <vt:lpstr>Update from the Equipment Control</vt:lpstr>
      <vt:lpstr>Update from the Media Coordinator</vt:lpstr>
      <vt:lpstr>Update from the Organizing Committee</vt:lpstr>
      <vt:lpstr>Sustainability Update</vt:lpstr>
      <vt:lpstr>Medical and Security Information</vt:lpstr>
      <vt:lpstr>Approval of Start List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Captains Meeting</dc:title>
  <dc:creator>Sophie Hargesheimer</dc:creator>
  <cp:lastModifiedBy>Sophie Hargesheimer</cp:lastModifiedBy>
  <cp:revision>40</cp:revision>
  <dcterms:created xsi:type="dcterms:W3CDTF">2024-09-25T11:04:23Z</dcterms:created>
  <dcterms:modified xsi:type="dcterms:W3CDTF">2025-01-15T06:45:02Z</dcterms:modified>
</cp:coreProperties>
</file>