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2"/>
  </p:notesMasterIdLst>
  <p:handoutMasterIdLst>
    <p:handoutMasterId r:id="rId23"/>
  </p:handoutMasterIdLst>
  <p:sldIdLst>
    <p:sldId id="257" r:id="rId4"/>
    <p:sldId id="285" r:id="rId5"/>
    <p:sldId id="297" r:id="rId6"/>
    <p:sldId id="286" r:id="rId7"/>
    <p:sldId id="294" r:id="rId8"/>
    <p:sldId id="287" r:id="rId9"/>
    <p:sldId id="288" r:id="rId10"/>
    <p:sldId id="277" r:id="rId11"/>
    <p:sldId id="1028" r:id="rId12"/>
    <p:sldId id="1027" r:id="rId13"/>
    <p:sldId id="278" r:id="rId14"/>
    <p:sldId id="296" r:id="rId15"/>
    <p:sldId id="317" r:id="rId16"/>
    <p:sldId id="291" r:id="rId17"/>
    <p:sldId id="292" r:id="rId18"/>
    <p:sldId id="295" r:id="rId19"/>
    <p:sldId id="269" r:id="rId20"/>
    <p:sldId id="293"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gusto.gillio" initials="a" lastIdx="1" clrIdx="0">
    <p:extLst>
      <p:ext uri="{19B8F6BF-5375-455C-9EA6-DF929625EA0E}">
        <p15:presenceInfo xmlns:p15="http://schemas.microsoft.com/office/powerpoint/2012/main" userId="augusto.gill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AF17"/>
    <a:srgbClr val="4196CC"/>
    <a:srgbClr val="358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6CA1A5-4F3A-44A7-831B-67141965555C}" v="1" dt="2025-01-27T20:52:29.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p:cViewPr varScale="1">
        <p:scale>
          <a:sx n="105" d="100"/>
          <a:sy n="105" d="100"/>
        </p:scale>
        <p:origin x="667" y="62"/>
      </p:cViewPr>
      <p:guideLst>
        <p:guide orient="horz" pos="1620"/>
        <p:guide pos="2880"/>
      </p:guideLst>
    </p:cSldViewPr>
  </p:slideViewPr>
  <p:notesTextViewPr>
    <p:cViewPr>
      <p:scale>
        <a:sx n="1" d="1"/>
        <a:sy n="1" d="1"/>
      </p:scale>
      <p:origin x="0" y="0"/>
    </p:cViewPr>
  </p:notesTextViewPr>
  <p:notesViewPr>
    <p:cSldViewPr>
      <p:cViewPr varScale="1">
        <p:scale>
          <a:sx n="52" d="100"/>
          <a:sy n="52" d="100"/>
        </p:scale>
        <p:origin x="268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 Id="rId30"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467F-6939-AED2-C2F8-022D30DB93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6CCE00A-0CC8-F6CE-9B4D-D5EE1F90F6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7B5BF5-80E8-4114-98FE-F1F3E8B26423}" type="datetimeFigureOut">
              <a:rPr lang="en-GB" smtClean="0"/>
              <a:t>27/01/2025</a:t>
            </a:fld>
            <a:endParaRPr lang="en-GB"/>
          </a:p>
        </p:txBody>
      </p:sp>
      <p:sp>
        <p:nvSpPr>
          <p:cNvPr id="4" name="Footer Placeholder 3">
            <a:extLst>
              <a:ext uri="{FF2B5EF4-FFF2-40B4-BE49-F238E27FC236}">
                <a16:creationId xmlns:a16="http://schemas.microsoft.com/office/drawing/2014/main" id="{9D8567D5-C388-9A92-30DB-CB1B0B04C0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C55795C-EC4B-AD1F-C636-F2D77578F7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BEA486-F729-4E7F-A2E8-BBD32B09F567}" type="slidenum">
              <a:rPr lang="en-GB" smtClean="0"/>
              <a:t>‹#›</a:t>
            </a:fld>
            <a:endParaRPr lang="en-GB"/>
          </a:p>
        </p:txBody>
      </p:sp>
    </p:spTree>
    <p:extLst>
      <p:ext uri="{BB962C8B-B14F-4D97-AF65-F5344CB8AC3E}">
        <p14:creationId xmlns:p14="http://schemas.microsoft.com/office/powerpoint/2010/main" val="3485140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64E724-3794-4A38-B9B3-288FE3E844A6}" type="datetimeFigureOut">
              <a:rPr lang="en-CH" smtClean="0"/>
              <a:t>27/01/2025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2837C7-93F5-4596-8D95-D4860054E260}" type="slidenum">
              <a:rPr lang="en-CH" smtClean="0"/>
              <a:t>‹#›</a:t>
            </a:fld>
            <a:endParaRPr lang="en-CH"/>
          </a:p>
        </p:txBody>
      </p:sp>
    </p:spTree>
    <p:extLst>
      <p:ext uri="{BB962C8B-B14F-4D97-AF65-F5344CB8AC3E}">
        <p14:creationId xmlns:p14="http://schemas.microsoft.com/office/powerpoint/2010/main" val="2450166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C0D69-9FBD-6042-A59F-23752E606CC5}" type="slidenum">
              <a:rPr kumimoji="0" lang="en-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9377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3598"/>
            <a:ext cx="7772400" cy="1102519"/>
          </a:xfrm>
          <a:prstGeom prst="rect">
            <a:avLst/>
          </a:prstGeom>
        </p:spPr>
        <p:txBody>
          <a:bodyPr/>
          <a:lstStyle>
            <a:lvl1pPr>
              <a:defRPr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2499742"/>
            <a:ext cx="6400800" cy="593204"/>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68412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57200" y="706388"/>
            <a:ext cx="8229600" cy="569218"/>
          </a:xfrm>
          <a:prstGeom prst="rect">
            <a:avLst/>
          </a:prstGeom>
        </p:spPr>
        <p:txBody>
          <a:bodyPr/>
          <a:lstStyle>
            <a:lvl1pPr algn="l">
              <a:defRPr sz="28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19622"/>
            <a:ext cx="8229600" cy="2952328"/>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102057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B474D7-60F0-4854-C056-B688897D3B6E}"/>
              </a:ext>
            </a:extLst>
          </p:cNvPr>
          <p:cNvSpPr>
            <a:spLocks noGrp="1"/>
          </p:cNvSpPr>
          <p:nvPr>
            <p:ph type="dt" sz="half" idx="2"/>
          </p:nvPr>
        </p:nvSpPr>
        <p:spPr>
          <a:xfrm>
            <a:off x="467544" y="4371950"/>
            <a:ext cx="720080" cy="274637"/>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7B2D0351-5374-42F3-9E63-7EC3781F4202}" type="datetimeFigureOut">
              <a:rPr lang="de-CH" smtClean="0"/>
              <a:pPr/>
              <a:t>27.01.2025</a:t>
            </a:fld>
            <a:endParaRPr lang="de-CH" dirty="0"/>
          </a:p>
        </p:txBody>
      </p:sp>
      <p:sp>
        <p:nvSpPr>
          <p:cNvPr id="3" name="Fußzeilenplatzhalter 2">
            <a:extLst>
              <a:ext uri="{FF2B5EF4-FFF2-40B4-BE49-F238E27FC236}">
                <a16:creationId xmlns:a16="http://schemas.microsoft.com/office/drawing/2014/main" id="{4D71B036-76E1-18CB-646F-FCEB61048722}"/>
              </a:ext>
            </a:extLst>
          </p:cNvPr>
          <p:cNvSpPr>
            <a:spLocks noGrp="1"/>
          </p:cNvSpPr>
          <p:nvPr>
            <p:ph type="ftr" sz="quarter" idx="3"/>
          </p:nvPr>
        </p:nvSpPr>
        <p:spPr>
          <a:xfrm>
            <a:off x="1331640" y="4371950"/>
            <a:ext cx="6840760" cy="274637"/>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de-CH" dirty="0"/>
              <a:t>In Insert Menu =&gt; Header and </a:t>
            </a:r>
            <a:r>
              <a:rPr lang="de-CH" dirty="0" err="1"/>
              <a:t>Footer</a:t>
            </a:r>
            <a:r>
              <a:rPr lang="de-CH" dirty="0"/>
              <a:t> – Write </a:t>
            </a:r>
            <a:r>
              <a:rPr lang="de-CH" dirty="0" err="1"/>
              <a:t>Presentation</a:t>
            </a:r>
            <a:r>
              <a:rPr lang="de-CH" dirty="0"/>
              <a:t> Title</a:t>
            </a:r>
          </a:p>
        </p:txBody>
      </p:sp>
      <p:sp>
        <p:nvSpPr>
          <p:cNvPr id="4" name="Foliennummernplatzhalter 3">
            <a:extLst>
              <a:ext uri="{FF2B5EF4-FFF2-40B4-BE49-F238E27FC236}">
                <a16:creationId xmlns:a16="http://schemas.microsoft.com/office/drawing/2014/main" id="{A42E4C7C-1FB6-D7D7-4850-4C392D424A11}"/>
              </a:ext>
            </a:extLst>
          </p:cNvPr>
          <p:cNvSpPr>
            <a:spLocks noGrp="1"/>
          </p:cNvSpPr>
          <p:nvPr>
            <p:ph type="sldNum" sz="quarter" idx="4"/>
          </p:nvPr>
        </p:nvSpPr>
        <p:spPr>
          <a:xfrm>
            <a:off x="8316416" y="4371950"/>
            <a:ext cx="401216" cy="274637"/>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CE69F9F4-5482-4C4B-8F99-5612B20A76DD}" type="slidenum">
              <a:rPr lang="de-CH" smtClean="0"/>
              <a:pPr/>
              <a:t>‹#›</a:t>
            </a:fld>
            <a:endParaRPr lang="de-CH" dirty="0"/>
          </a:p>
        </p:txBody>
      </p:sp>
    </p:spTree>
    <p:extLst>
      <p:ext uri="{BB962C8B-B14F-4D97-AF65-F5344CB8AC3E}">
        <p14:creationId xmlns:p14="http://schemas.microsoft.com/office/powerpoint/2010/main" val="39374434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3897"/>
            <a:ext cx="7772400" cy="1102519"/>
          </a:xfrm>
        </p:spPr>
        <p:txBody>
          <a:bodyPr/>
          <a:lstStyle/>
          <a:p>
            <a:r>
              <a:rPr lang="en-CH" sz="3600" dirty="0">
                <a:solidFill>
                  <a:schemeClr val="tx2"/>
                </a:solidFill>
              </a:rPr>
              <a:t>Fluor ban implementation</a:t>
            </a:r>
            <a:endParaRPr lang="en-GB" sz="3600" dirty="0">
              <a:solidFill>
                <a:schemeClr val="tx2"/>
              </a:solidFill>
            </a:endParaRPr>
          </a:p>
        </p:txBody>
      </p:sp>
      <p:sp>
        <p:nvSpPr>
          <p:cNvPr id="4" name="TextBox 3">
            <a:extLst>
              <a:ext uri="{FF2B5EF4-FFF2-40B4-BE49-F238E27FC236}">
                <a16:creationId xmlns:a16="http://schemas.microsoft.com/office/drawing/2014/main" id="{C1F762AE-19F4-A65F-11D0-247030E42B34}"/>
              </a:ext>
            </a:extLst>
          </p:cNvPr>
          <p:cNvSpPr txBox="1"/>
          <p:nvPr/>
        </p:nvSpPr>
        <p:spPr>
          <a:xfrm>
            <a:off x="2771800" y="2387084"/>
            <a:ext cx="3816424" cy="646331"/>
          </a:xfrm>
          <a:prstGeom prst="rect">
            <a:avLst/>
          </a:prstGeom>
          <a:noFill/>
        </p:spPr>
        <p:txBody>
          <a:bodyPr wrap="square" rtlCol="0">
            <a:spAutoFit/>
          </a:bodyPr>
          <a:lstStyle/>
          <a:p>
            <a:r>
              <a:rPr lang="en-CH" dirty="0">
                <a:solidFill>
                  <a:schemeClr val="bg1">
                    <a:lumMod val="50000"/>
                  </a:schemeClr>
                </a:solidFill>
              </a:rPr>
              <a:t> Para Snow Sports</a:t>
            </a:r>
          </a:p>
          <a:p>
            <a:r>
              <a:rPr lang="en-CH" dirty="0">
                <a:solidFill>
                  <a:schemeClr val="bg1">
                    <a:lumMod val="50000"/>
                  </a:schemeClr>
                </a:solidFill>
              </a:rPr>
              <a:t>      2024/2025  </a:t>
            </a:r>
          </a:p>
        </p:txBody>
      </p:sp>
    </p:spTree>
    <p:extLst>
      <p:ext uri="{BB962C8B-B14F-4D97-AF65-F5344CB8AC3E}">
        <p14:creationId xmlns:p14="http://schemas.microsoft.com/office/powerpoint/2010/main" val="2710210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61CF-9252-13C1-D29F-446DA38E087F}"/>
              </a:ext>
            </a:extLst>
          </p:cNvPr>
          <p:cNvSpPr>
            <a:spLocks noGrp="1"/>
          </p:cNvSpPr>
          <p:nvPr>
            <p:ph type="title"/>
          </p:nvPr>
        </p:nvSpPr>
        <p:spPr>
          <a:xfrm>
            <a:off x="457200" y="601225"/>
            <a:ext cx="8229600" cy="507016"/>
          </a:xfrm>
        </p:spPr>
        <p:txBody>
          <a:bodyPr/>
          <a:lstStyle/>
          <a:p>
            <a:r>
              <a:rPr lang="en-GB" dirty="0">
                <a:solidFill>
                  <a:srgbClr val="00FF00"/>
                </a:solidFill>
              </a:rPr>
              <a:t>G</a:t>
            </a:r>
            <a:r>
              <a:rPr lang="en-GB" dirty="0"/>
              <a:t>reen/</a:t>
            </a:r>
            <a:r>
              <a:rPr lang="en-GB" dirty="0">
                <a:solidFill>
                  <a:srgbClr val="FF0000"/>
                </a:solidFill>
              </a:rPr>
              <a:t>R</a:t>
            </a:r>
            <a:r>
              <a:rPr lang="en-GB" dirty="0"/>
              <a:t>ed  Ski</a:t>
            </a:r>
          </a:p>
        </p:txBody>
      </p:sp>
      <p:pic>
        <p:nvPicPr>
          <p:cNvPr id="4" name="Content Placeholder 3">
            <a:extLst>
              <a:ext uri="{FF2B5EF4-FFF2-40B4-BE49-F238E27FC236}">
                <a16:creationId xmlns:a16="http://schemas.microsoft.com/office/drawing/2014/main" id="{5838BFF7-10DF-449E-480D-6BB264796EA6}"/>
              </a:ext>
            </a:extLst>
          </p:cNvPr>
          <p:cNvPicPr>
            <a:picLocks noGrp="1" noChangeAspect="1"/>
          </p:cNvPicPr>
          <p:nvPr>
            <p:ph idx="1"/>
          </p:nvPr>
        </p:nvPicPr>
        <p:blipFill>
          <a:blip r:embed="rId3"/>
          <a:stretch>
            <a:fillRect/>
          </a:stretch>
        </p:blipFill>
        <p:spPr>
          <a:xfrm>
            <a:off x="395648" y="996546"/>
            <a:ext cx="8229600" cy="975790"/>
          </a:xfrm>
          <a:prstGeom prst="rect">
            <a:avLst/>
          </a:prstGeom>
        </p:spPr>
      </p:pic>
      <p:pic>
        <p:nvPicPr>
          <p:cNvPr id="6" name="Content Placeholder 3">
            <a:extLst>
              <a:ext uri="{FF2B5EF4-FFF2-40B4-BE49-F238E27FC236}">
                <a16:creationId xmlns:a16="http://schemas.microsoft.com/office/drawing/2014/main" id="{834AD818-17A2-8092-BCC1-DF7F2E47B974}"/>
              </a:ext>
            </a:extLst>
          </p:cNvPr>
          <p:cNvPicPr>
            <a:picLocks noChangeAspect="1"/>
          </p:cNvPicPr>
          <p:nvPr/>
        </p:nvPicPr>
        <p:blipFill>
          <a:blip r:embed="rId3"/>
          <a:stretch>
            <a:fillRect/>
          </a:stretch>
        </p:blipFill>
        <p:spPr>
          <a:xfrm>
            <a:off x="323528" y="2123924"/>
            <a:ext cx="8229600" cy="1023890"/>
          </a:xfrm>
          <a:prstGeom prst="rect">
            <a:avLst/>
          </a:prstGeom>
        </p:spPr>
      </p:pic>
      <p:sp>
        <p:nvSpPr>
          <p:cNvPr id="7" name="Flowchart: Connector 6">
            <a:extLst>
              <a:ext uri="{FF2B5EF4-FFF2-40B4-BE49-F238E27FC236}">
                <a16:creationId xmlns:a16="http://schemas.microsoft.com/office/drawing/2014/main" id="{B4F88014-7A0B-BBD2-11B9-7230FA9D0287}"/>
              </a:ext>
            </a:extLst>
          </p:cNvPr>
          <p:cNvSpPr/>
          <p:nvPr/>
        </p:nvSpPr>
        <p:spPr>
          <a:xfrm>
            <a:off x="2267744"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Flowchart: Connector 7">
            <a:extLst>
              <a:ext uri="{FF2B5EF4-FFF2-40B4-BE49-F238E27FC236}">
                <a16:creationId xmlns:a16="http://schemas.microsoft.com/office/drawing/2014/main" id="{F22332C2-9B02-2AB4-7EE9-A6794857ED8D}"/>
              </a:ext>
            </a:extLst>
          </p:cNvPr>
          <p:cNvSpPr/>
          <p:nvPr/>
        </p:nvSpPr>
        <p:spPr>
          <a:xfrm>
            <a:off x="6156176"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Flowchart: Connector 8">
            <a:extLst>
              <a:ext uri="{FF2B5EF4-FFF2-40B4-BE49-F238E27FC236}">
                <a16:creationId xmlns:a16="http://schemas.microsoft.com/office/drawing/2014/main" id="{FF6AF499-75C6-D71D-7EBF-D21833D18714}"/>
              </a:ext>
            </a:extLst>
          </p:cNvPr>
          <p:cNvSpPr/>
          <p:nvPr/>
        </p:nvSpPr>
        <p:spPr>
          <a:xfrm>
            <a:off x="7020272" y="1491630"/>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Graphic 10" descr="Checkmark">
            <a:extLst>
              <a:ext uri="{FF2B5EF4-FFF2-40B4-BE49-F238E27FC236}">
                <a16:creationId xmlns:a16="http://schemas.microsoft.com/office/drawing/2014/main" id="{A76FE5DD-E356-BC51-4EB9-1D3190C34B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5712" y="843558"/>
            <a:ext cx="889248" cy="889248"/>
          </a:xfrm>
          <a:prstGeom prst="rect">
            <a:avLst/>
          </a:prstGeom>
        </p:spPr>
      </p:pic>
      <p:sp>
        <p:nvSpPr>
          <p:cNvPr id="12" name="Flowchart: Connector 11">
            <a:extLst>
              <a:ext uri="{FF2B5EF4-FFF2-40B4-BE49-F238E27FC236}">
                <a16:creationId xmlns:a16="http://schemas.microsoft.com/office/drawing/2014/main" id="{9605664F-DCF1-8647-332F-FF8F6C5A476F}"/>
              </a:ext>
            </a:extLst>
          </p:cNvPr>
          <p:cNvSpPr/>
          <p:nvPr/>
        </p:nvSpPr>
        <p:spPr>
          <a:xfrm>
            <a:off x="18356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Flowchart: Connector 12">
            <a:extLst>
              <a:ext uri="{FF2B5EF4-FFF2-40B4-BE49-F238E27FC236}">
                <a16:creationId xmlns:a16="http://schemas.microsoft.com/office/drawing/2014/main" id="{28F7F0E0-04FF-A6AD-296E-2409E63D376D}"/>
              </a:ext>
            </a:extLst>
          </p:cNvPr>
          <p:cNvSpPr/>
          <p:nvPr/>
        </p:nvSpPr>
        <p:spPr>
          <a:xfrm>
            <a:off x="6261824" y="2499742"/>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Flowchart: Connector 13">
            <a:extLst>
              <a:ext uri="{FF2B5EF4-FFF2-40B4-BE49-F238E27FC236}">
                <a16:creationId xmlns:a16="http://schemas.microsoft.com/office/drawing/2014/main" id="{BB0C69CD-022E-7CB1-F408-D2A4C417415F}"/>
              </a:ext>
            </a:extLst>
          </p:cNvPr>
          <p:cNvSpPr/>
          <p:nvPr/>
        </p:nvSpPr>
        <p:spPr>
          <a:xfrm>
            <a:off x="6156176" y="271576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Flowchart: Connector 14">
            <a:extLst>
              <a:ext uri="{FF2B5EF4-FFF2-40B4-BE49-F238E27FC236}">
                <a16:creationId xmlns:a16="http://schemas.microsoft.com/office/drawing/2014/main" id="{A1BB7D4E-2D5C-C8AB-F961-35D27656145C}"/>
              </a:ext>
            </a:extLst>
          </p:cNvPr>
          <p:cNvSpPr/>
          <p:nvPr/>
        </p:nvSpPr>
        <p:spPr>
          <a:xfrm>
            <a:off x="5652120" y="2598039"/>
            <a:ext cx="70588" cy="45719"/>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Flowchart: Connector 15">
            <a:extLst>
              <a:ext uri="{FF2B5EF4-FFF2-40B4-BE49-F238E27FC236}">
                <a16:creationId xmlns:a16="http://schemas.microsoft.com/office/drawing/2014/main" id="{C265B8EF-1198-239B-A2C8-5FEED480914F}"/>
              </a:ext>
            </a:extLst>
          </p:cNvPr>
          <p:cNvSpPr/>
          <p:nvPr/>
        </p:nvSpPr>
        <p:spPr>
          <a:xfrm>
            <a:off x="6393244" y="271576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Flowchart: Connector 16">
            <a:extLst>
              <a:ext uri="{FF2B5EF4-FFF2-40B4-BE49-F238E27FC236}">
                <a16:creationId xmlns:a16="http://schemas.microsoft.com/office/drawing/2014/main" id="{E0536F49-4457-5A4B-ADD0-1FBBADDFC15F}"/>
              </a:ext>
            </a:extLst>
          </p:cNvPr>
          <p:cNvSpPr/>
          <p:nvPr/>
        </p:nvSpPr>
        <p:spPr>
          <a:xfrm>
            <a:off x="72362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8" name="Graphic 17" descr="Checkmark">
            <a:extLst>
              <a:ext uri="{FF2B5EF4-FFF2-40B4-BE49-F238E27FC236}">
                <a16:creationId xmlns:a16="http://schemas.microsoft.com/office/drawing/2014/main" id="{80EE9EF7-46EC-84D3-C6B9-0B8767CC9C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2072" y="1970534"/>
            <a:ext cx="889248" cy="889248"/>
          </a:xfrm>
          <a:prstGeom prst="rect">
            <a:avLst/>
          </a:prstGeom>
        </p:spPr>
      </p:pic>
      <p:pic>
        <p:nvPicPr>
          <p:cNvPr id="19" name="Content Placeholder 3">
            <a:extLst>
              <a:ext uri="{FF2B5EF4-FFF2-40B4-BE49-F238E27FC236}">
                <a16:creationId xmlns:a16="http://schemas.microsoft.com/office/drawing/2014/main" id="{BDBCEC4F-FAB4-A174-5FF6-69910C10738E}"/>
              </a:ext>
            </a:extLst>
          </p:cNvPr>
          <p:cNvPicPr>
            <a:picLocks noChangeAspect="1"/>
          </p:cNvPicPr>
          <p:nvPr/>
        </p:nvPicPr>
        <p:blipFill>
          <a:blip r:embed="rId3"/>
          <a:stretch>
            <a:fillRect/>
          </a:stretch>
        </p:blipFill>
        <p:spPr>
          <a:xfrm>
            <a:off x="457200" y="3271357"/>
            <a:ext cx="8229600" cy="1005649"/>
          </a:xfrm>
          <a:prstGeom prst="rect">
            <a:avLst/>
          </a:prstGeom>
        </p:spPr>
      </p:pic>
      <p:sp>
        <p:nvSpPr>
          <p:cNvPr id="20" name="Flowchart: Connector 19">
            <a:extLst>
              <a:ext uri="{FF2B5EF4-FFF2-40B4-BE49-F238E27FC236}">
                <a16:creationId xmlns:a16="http://schemas.microsoft.com/office/drawing/2014/main" id="{EF25F350-07E8-B13D-43D8-83E20CF8F6D9}"/>
              </a:ext>
            </a:extLst>
          </p:cNvPr>
          <p:cNvSpPr/>
          <p:nvPr/>
        </p:nvSpPr>
        <p:spPr>
          <a:xfrm>
            <a:off x="2699792"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Flowchart: Connector 20">
            <a:extLst>
              <a:ext uri="{FF2B5EF4-FFF2-40B4-BE49-F238E27FC236}">
                <a16:creationId xmlns:a16="http://schemas.microsoft.com/office/drawing/2014/main" id="{F1FF0B20-7B53-BE17-12AA-B650813763C8}"/>
              </a:ext>
            </a:extLst>
          </p:cNvPr>
          <p:cNvSpPr/>
          <p:nvPr/>
        </p:nvSpPr>
        <p:spPr>
          <a:xfrm>
            <a:off x="7452320"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Flowchart: Connector 21">
            <a:extLst>
              <a:ext uri="{FF2B5EF4-FFF2-40B4-BE49-F238E27FC236}">
                <a16:creationId xmlns:a16="http://schemas.microsoft.com/office/drawing/2014/main" id="{F0893A6B-2A24-0CC7-C390-44A1C4C03E34}"/>
              </a:ext>
            </a:extLst>
          </p:cNvPr>
          <p:cNvSpPr/>
          <p:nvPr/>
        </p:nvSpPr>
        <p:spPr>
          <a:xfrm>
            <a:off x="6189816" y="3867894"/>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Flowchart: Connector 22">
            <a:extLst>
              <a:ext uri="{FF2B5EF4-FFF2-40B4-BE49-F238E27FC236}">
                <a16:creationId xmlns:a16="http://schemas.microsoft.com/office/drawing/2014/main" id="{F1F8F81A-B1FE-64D0-547F-D048C69E4DE0}"/>
              </a:ext>
            </a:extLst>
          </p:cNvPr>
          <p:cNvSpPr/>
          <p:nvPr/>
        </p:nvSpPr>
        <p:spPr>
          <a:xfrm>
            <a:off x="6876256" y="3651870"/>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Flowchart: Connector 23">
            <a:extLst>
              <a:ext uri="{FF2B5EF4-FFF2-40B4-BE49-F238E27FC236}">
                <a16:creationId xmlns:a16="http://schemas.microsoft.com/office/drawing/2014/main" id="{658E9635-E971-B809-86B6-594CCD696EB8}"/>
              </a:ext>
            </a:extLst>
          </p:cNvPr>
          <p:cNvSpPr/>
          <p:nvPr/>
        </p:nvSpPr>
        <p:spPr>
          <a:xfrm>
            <a:off x="5436096" y="379588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26" name="Graphic 25" descr="Close">
            <a:extLst>
              <a:ext uri="{FF2B5EF4-FFF2-40B4-BE49-F238E27FC236}">
                <a16:creationId xmlns:a16="http://schemas.microsoft.com/office/drawing/2014/main" id="{C8BDC839-5ACF-28EB-718E-4803153799A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7764" y="3363838"/>
            <a:ext cx="914400" cy="914400"/>
          </a:xfrm>
          <a:prstGeom prst="rect">
            <a:avLst/>
          </a:prstGeom>
        </p:spPr>
      </p:pic>
      <p:sp>
        <p:nvSpPr>
          <p:cNvPr id="5" name="TextBox 4">
            <a:extLst>
              <a:ext uri="{FF2B5EF4-FFF2-40B4-BE49-F238E27FC236}">
                <a16:creationId xmlns:a16="http://schemas.microsoft.com/office/drawing/2014/main" id="{5E963505-1511-EB8C-79D8-95A3BF27B318}"/>
              </a:ext>
            </a:extLst>
          </p:cNvPr>
          <p:cNvSpPr txBox="1"/>
          <p:nvPr/>
        </p:nvSpPr>
        <p:spPr>
          <a:xfrm flipH="1">
            <a:off x="5792087" y="214028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
        <p:nvSpPr>
          <p:cNvPr id="27" name="TextBox 26">
            <a:extLst>
              <a:ext uri="{FF2B5EF4-FFF2-40B4-BE49-F238E27FC236}">
                <a16:creationId xmlns:a16="http://schemas.microsoft.com/office/drawing/2014/main" id="{3B137A77-5A09-2F19-2A0E-2B86B41633D9}"/>
              </a:ext>
            </a:extLst>
          </p:cNvPr>
          <p:cNvSpPr txBox="1"/>
          <p:nvPr/>
        </p:nvSpPr>
        <p:spPr>
          <a:xfrm flipH="1">
            <a:off x="5767217" y="322040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Tree>
    <p:extLst>
      <p:ext uri="{BB962C8B-B14F-4D97-AF65-F5344CB8AC3E}">
        <p14:creationId xmlns:p14="http://schemas.microsoft.com/office/powerpoint/2010/main" val="36114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barn(inVertical)">
                                      <p:cBhvr>
                                        <p:cTn id="64" dur="5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barn(inVertical)">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5" grpId="0" animBg="1"/>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BED4-FB05-F682-7628-5750DC398A4D}"/>
              </a:ext>
            </a:extLst>
          </p:cNvPr>
          <p:cNvSpPr>
            <a:spLocks noGrp="1"/>
          </p:cNvSpPr>
          <p:nvPr>
            <p:ph type="title"/>
          </p:nvPr>
        </p:nvSpPr>
        <p:spPr>
          <a:xfrm>
            <a:off x="457200" y="706388"/>
            <a:ext cx="8229600" cy="353194"/>
          </a:xfrm>
        </p:spPr>
        <p:txBody>
          <a:bodyPr/>
          <a:lstStyle/>
          <a:p>
            <a:r>
              <a:rPr lang="en-CH" sz="2000" dirty="0">
                <a:solidFill>
                  <a:schemeClr val="tx2"/>
                </a:solidFill>
              </a:rPr>
              <a:t>Sanctions</a:t>
            </a:r>
          </a:p>
        </p:txBody>
      </p:sp>
      <p:sp>
        <p:nvSpPr>
          <p:cNvPr id="3" name="Content Placeholder 2">
            <a:extLst>
              <a:ext uri="{FF2B5EF4-FFF2-40B4-BE49-F238E27FC236}">
                <a16:creationId xmlns:a16="http://schemas.microsoft.com/office/drawing/2014/main" id="{B98717A3-059C-2B8F-368D-6258258B42DD}"/>
              </a:ext>
            </a:extLst>
          </p:cNvPr>
          <p:cNvSpPr>
            <a:spLocks noGrp="1"/>
          </p:cNvSpPr>
          <p:nvPr>
            <p:ph idx="1"/>
          </p:nvPr>
        </p:nvSpPr>
        <p:spPr/>
        <p:txBody>
          <a:bodyPr/>
          <a:lstStyle/>
          <a:p>
            <a:pPr marL="0" indent="0" algn="l">
              <a:buNone/>
            </a:pPr>
            <a:r>
              <a:rPr lang="en-GB" sz="1800" b="0" i="0" u="none" strike="noStrike" baseline="0" dirty="0">
                <a:solidFill>
                  <a:schemeClr val="tx2"/>
                </a:solidFill>
              </a:rPr>
              <a:t> </a:t>
            </a:r>
            <a:r>
              <a:rPr lang="en-GB" sz="1800" b="1" i="0" u="none" strike="noStrike" baseline="0" dirty="0">
                <a:solidFill>
                  <a:schemeClr val="tx2"/>
                </a:solidFill>
              </a:rPr>
              <a:t>After the finish</a:t>
            </a:r>
            <a:endParaRPr lang="en-CH" sz="1800" b="1" i="0" u="none" strike="noStrike" baseline="0" dirty="0">
              <a:solidFill>
                <a:schemeClr val="tx2"/>
              </a:solidFill>
            </a:endParaRPr>
          </a:p>
          <a:p>
            <a:pPr marL="0" lvl="0" indent="0">
              <a:lnSpc>
                <a:spcPct val="106000"/>
              </a:lnSpc>
              <a:spcAft>
                <a:spcPts val="800"/>
              </a:spcAft>
              <a:buNone/>
            </a:pPr>
            <a:endParaRPr lang="en-CH" sz="1800" b="1" dirty="0">
              <a:solidFill>
                <a:schemeClr val="tx2"/>
              </a:solidFill>
            </a:endParaRPr>
          </a:p>
          <a:p>
            <a:pPr marL="0" lvl="0" indent="0">
              <a:lnSpc>
                <a:spcPct val="106000"/>
              </a:lnSpc>
              <a:spcAft>
                <a:spcPts val="800"/>
              </a:spcAft>
              <a:buNone/>
            </a:pPr>
            <a:r>
              <a:rPr lang="en-CH" sz="1800" dirty="0">
                <a:solidFill>
                  <a:schemeClr val="tx2"/>
                </a:solidFill>
              </a:rPr>
              <a:t>-</a:t>
            </a:r>
            <a:r>
              <a:rPr lang="en-CH" sz="1800" b="1" i="0" u="none" strike="noStrike" baseline="0" dirty="0">
                <a:solidFill>
                  <a:schemeClr val="tx2"/>
                </a:solidFill>
              </a:rPr>
              <a:t>    </a:t>
            </a:r>
            <a:r>
              <a:rPr lang="en-CH" sz="1600" b="0" i="0" u="none" strike="noStrike" baseline="0" dirty="0">
                <a:solidFill>
                  <a:schemeClr val="tx2"/>
                </a:solidFill>
              </a:rPr>
              <a:t> </a:t>
            </a:r>
            <a:r>
              <a:rPr lang="en-GB" sz="1600" dirty="0">
                <a:solidFill>
                  <a:schemeClr val="tx2"/>
                </a:solidFill>
                <a:effectLst/>
                <a:latin typeface="Arial" panose="020B0604020202020204" pitchFamily="34" charset="0"/>
                <a:ea typeface="Calibri" panose="020F0502020204030204" pitchFamily="34" charset="0"/>
              </a:rPr>
              <a:t>A positive test will lead to a disqualification (DSQ</a:t>
            </a:r>
            <a:r>
              <a:rPr lang="en-CH" sz="1600" dirty="0">
                <a:solidFill>
                  <a:schemeClr val="tx2"/>
                </a:solidFill>
                <a:effectLst/>
                <a:latin typeface="Arial" panose="020B0604020202020204" pitchFamily="34" charset="0"/>
                <a:ea typeface="Calibri" panose="020F0502020204030204" pitchFamily="34" charset="0"/>
              </a:rPr>
              <a:t> as per 222.8</a:t>
            </a:r>
            <a:r>
              <a:rPr lang="en-GB" sz="1600" dirty="0">
                <a:solidFill>
                  <a:schemeClr val="tx2"/>
                </a:solidFill>
                <a:effectLst/>
                <a:latin typeface="Arial" panose="020B0604020202020204" pitchFamily="34" charset="0"/>
                <a:ea typeface="Calibri" panose="020F0502020204030204" pitchFamily="34" charset="0"/>
              </a:rPr>
              <a:t>) of the competitor</a:t>
            </a:r>
            <a:endParaRPr lang="en-CH" sz="1600" dirty="0">
              <a:solidFill>
                <a:schemeClr val="tx2"/>
              </a:solidFill>
              <a:ea typeface="Calibri" panose="020F0502020204030204" pitchFamily="34" charset="0"/>
            </a:endParaRPr>
          </a:p>
          <a:p>
            <a:pPr marL="446088" indent="-339725">
              <a:buNone/>
              <a:tabLst>
                <a:tab pos="361950" algn="l"/>
              </a:tabLst>
            </a:pPr>
            <a:r>
              <a:rPr lang="en-CH" sz="1600" dirty="0">
                <a:solidFill>
                  <a:schemeClr val="tx2"/>
                </a:solidFill>
                <a:ea typeface="Calibri" panose="020F0502020204030204" pitchFamily="34" charset="0"/>
              </a:rPr>
              <a:t>-</a:t>
            </a: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The decision has to be </a:t>
            </a:r>
            <a:r>
              <a:rPr lang="en-CH" sz="1600" dirty="0">
                <a:solidFill>
                  <a:schemeClr val="tx2"/>
                </a:solidFill>
                <a:effectLst/>
                <a:latin typeface="Arial" panose="020B0604020202020204" pitchFamily="34" charset="0"/>
                <a:ea typeface="Calibri" panose="020F0502020204030204" pitchFamily="34" charset="0"/>
              </a:rPr>
              <a:t>communicated</a:t>
            </a:r>
            <a:r>
              <a:rPr lang="en-GB" sz="1600" dirty="0">
                <a:solidFill>
                  <a:schemeClr val="tx2"/>
                </a:solidFill>
                <a:effectLst/>
                <a:latin typeface="Arial" panose="020B0604020202020204" pitchFamily="34" charset="0"/>
                <a:ea typeface="Calibri" panose="020F0502020204030204" pitchFamily="34" charset="0"/>
              </a:rPr>
              <a:t> by the </a:t>
            </a:r>
            <a:r>
              <a:rPr lang="en-CH" sz="1600" dirty="0">
                <a:solidFill>
                  <a:schemeClr val="tx2"/>
                </a:solidFill>
                <a:effectLst/>
                <a:latin typeface="Arial" panose="020B0604020202020204" pitchFamily="34" charset="0"/>
                <a:ea typeface="Calibri" panose="020F0502020204030204" pitchFamily="34" charset="0"/>
              </a:rPr>
              <a:t>Fluor Equipment Controller</a:t>
            </a:r>
            <a:r>
              <a:rPr lang="en-GB" sz="1600" dirty="0">
                <a:solidFill>
                  <a:schemeClr val="tx2"/>
                </a:solidFill>
                <a:effectLst/>
                <a:latin typeface="Arial" panose="020B0604020202020204" pitchFamily="34" charset="0"/>
                <a:ea typeface="Calibri" panose="020F0502020204030204" pitchFamily="34" charset="0"/>
              </a:rPr>
              <a:t> and is not appealable</a:t>
            </a:r>
            <a:endParaRPr lang="en-CH" sz="1600" dirty="0">
              <a:solidFill>
                <a:schemeClr val="tx2"/>
              </a:solidFill>
              <a:effectLst/>
              <a:latin typeface="Arial" panose="020B0604020202020204" pitchFamily="34" charset="0"/>
              <a:ea typeface="Calibri" panose="020F0502020204030204" pitchFamily="34" charset="0"/>
            </a:endParaRPr>
          </a:p>
          <a:p>
            <a:pPr marL="449580"/>
            <a:r>
              <a:rPr lang="en-GB" sz="1600" dirty="0">
                <a:solidFill>
                  <a:schemeClr val="tx2"/>
                </a:solidFill>
                <a:effectLst/>
                <a:latin typeface="Arial" panose="020B0604020202020204" pitchFamily="34" charset="0"/>
                <a:ea typeface="Calibri" panose="020F0502020204030204" pitchFamily="34" charset="0"/>
              </a:rPr>
              <a:t>Based on evidence (Testing results)</a:t>
            </a:r>
            <a:endParaRPr lang="en-CH" sz="1600" dirty="0">
              <a:solidFill>
                <a:schemeClr val="tx2"/>
              </a:solidFill>
              <a:effectLst/>
              <a:latin typeface="Arial" panose="020B0604020202020204" pitchFamily="34" charset="0"/>
              <a:ea typeface="Calibri" panose="020F0502020204030204" pitchFamily="34" charset="0"/>
            </a:endParaRPr>
          </a:p>
          <a:p>
            <a:pPr marL="0" indent="0" algn="l">
              <a:buNone/>
            </a:pPr>
            <a:endParaRPr lang="en-CH" sz="180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p:txBody>
      </p:sp>
    </p:spTree>
    <p:extLst>
      <p:ext uri="{BB962C8B-B14F-4D97-AF65-F5344CB8AC3E}">
        <p14:creationId xmlns:p14="http://schemas.microsoft.com/office/powerpoint/2010/main" val="3858884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CB749E-24DF-9265-0CCB-6A54A5693538}"/>
              </a:ext>
            </a:extLst>
          </p:cNvPr>
          <p:cNvSpPr>
            <a:spLocks noGrp="1"/>
          </p:cNvSpPr>
          <p:nvPr>
            <p:ph idx="1"/>
          </p:nvPr>
        </p:nvSpPr>
        <p:spPr>
          <a:xfrm>
            <a:off x="457200" y="339502"/>
            <a:ext cx="8229600" cy="4392488"/>
          </a:xfrm>
        </p:spPr>
        <p:txBody>
          <a:bodyPr/>
          <a:lstStyle/>
          <a:p>
            <a:pPr marL="0" indent="0">
              <a:buNone/>
            </a:pPr>
            <a:r>
              <a:rPr lang="en-US" sz="1800" dirty="0">
                <a:effectLst/>
                <a:latin typeface="Calibri" panose="020F0502020204030204" pitchFamily="34" charset="0"/>
                <a:ea typeface="Calibri" panose="020F0502020204030204" pitchFamily="34" charset="0"/>
              </a:rPr>
              <a:t> </a:t>
            </a:r>
            <a:endParaRPr lang="en-CH" sz="1800" dirty="0">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"In the regulatory sense, fluor controls are considered a material control as defined in ICR rule 222.6. When a ski is indicated red it will be moved to a second instrument and preferably other operator for a second judgement. We do this to minimize any operational influence on the result i.e. we want to be able to reproduce the result. Both in terms of hardware and human error. In the cases where this is not possible no extra instrument or personnel. The extra measurement will be conducted on the same instrument and same person but with a delay were other skis have been measured in between.</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 </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Decisions after the testing procedure described above cannot be appealed against, as set out in ICR rule 222.6.1 ("At all FIS events where official FIS measurement experts using the official FIS measurement tools are appointed, the result of measurements carried out at the time are valid and final, irrespective of previous measurements")." </a:t>
            </a:r>
            <a:endParaRPr lang="en-CH" sz="1800" dirty="0">
              <a:solidFill>
                <a:schemeClr val="tx2"/>
              </a:solidFill>
              <a:effectLst/>
              <a:latin typeface="Calibri" panose="020F050202020403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255049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BD7B9F36-3D37-F3FB-5008-A85C96EE114D}"/>
              </a:ext>
            </a:extLst>
          </p:cNvPr>
          <p:cNvPicPr>
            <a:picLocks noChangeAspect="1"/>
          </p:cNvPicPr>
          <p:nvPr/>
        </p:nvPicPr>
        <p:blipFill>
          <a:blip r:embed="rId2"/>
          <a:stretch>
            <a:fillRect/>
          </a:stretch>
        </p:blipFill>
        <p:spPr>
          <a:xfrm>
            <a:off x="333197" y="558388"/>
            <a:ext cx="7949415" cy="4029585"/>
          </a:xfrm>
          <a:prstGeom prst="rect">
            <a:avLst/>
          </a:prstGeom>
        </p:spPr>
      </p:pic>
      <p:sp>
        <p:nvSpPr>
          <p:cNvPr id="7" name="Text Box 1073">
            <a:extLst>
              <a:ext uri="{FF2B5EF4-FFF2-40B4-BE49-F238E27FC236}">
                <a16:creationId xmlns:a16="http://schemas.microsoft.com/office/drawing/2014/main" id="{03E2DBE9-43CD-2BB8-4493-18EC9E3EC188}"/>
              </a:ext>
            </a:extLst>
          </p:cNvPr>
          <p:cNvSpPr txBox="1">
            <a:spLocks noChangeArrowheads="1"/>
          </p:cNvSpPr>
          <p:nvPr/>
        </p:nvSpPr>
        <p:spPr bwMode="auto">
          <a:xfrm>
            <a:off x="1477371" y="2236302"/>
            <a:ext cx="959215" cy="279180"/>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stretch</a:t>
            </a:r>
          </a:p>
        </p:txBody>
      </p:sp>
      <p:sp>
        <p:nvSpPr>
          <p:cNvPr id="8" name="Text Box 1074">
            <a:extLst>
              <a:ext uri="{FF2B5EF4-FFF2-40B4-BE49-F238E27FC236}">
                <a16:creationId xmlns:a16="http://schemas.microsoft.com/office/drawing/2014/main" id="{EDC62CD0-F34B-132E-CFDB-D3C4F40801D6}"/>
              </a:ext>
            </a:extLst>
          </p:cNvPr>
          <p:cNvSpPr txBox="1">
            <a:spLocks noChangeArrowheads="1"/>
          </p:cNvSpPr>
          <p:nvPr/>
        </p:nvSpPr>
        <p:spPr bwMode="auto">
          <a:xfrm>
            <a:off x="5000970" y="2395936"/>
            <a:ext cx="867174" cy="463846"/>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a:t>
            </a:r>
            <a:r>
              <a:rPr lang="de-DE" altLang="sv-SE" sz="1200" dirty="0" err="1">
                <a:solidFill>
                  <a:schemeClr val="bg1">
                    <a:lumMod val="50000"/>
                  </a:schemeClr>
                </a:solidFill>
                <a:latin typeface="Arial" panose="020B0604020202020204" pitchFamily="34" charset="0"/>
              </a:rPr>
              <a:t>bending</a:t>
            </a:r>
            <a:endParaRPr lang="de-DE" altLang="sv-SE" sz="1200" dirty="0">
              <a:solidFill>
                <a:schemeClr val="bg1">
                  <a:lumMod val="50000"/>
                </a:schemeClr>
              </a:solidFill>
              <a:latin typeface="Arial" panose="020B0604020202020204" pitchFamily="34" charset="0"/>
            </a:endParaRPr>
          </a:p>
        </p:txBody>
      </p:sp>
      <p:sp>
        <p:nvSpPr>
          <p:cNvPr id="9" name="Text Box 1075">
            <a:extLst>
              <a:ext uri="{FF2B5EF4-FFF2-40B4-BE49-F238E27FC236}">
                <a16:creationId xmlns:a16="http://schemas.microsoft.com/office/drawing/2014/main" id="{88B35955-B00D-897D-B245-9027D108B306}"/>
              </a:ext>
            </a:extLst>
          </p:cNvPr>
          <p:cNvSpPr txBox="1">
            <a:spLocks noChangeArrowheads="1"/>
          </p:cNvSpPr>
          <p:nvPr/>
        </p:nvSpPr>
        <p:spPr bwMode="auto">
          <a:xfrm>
            <a:off x="5045581" y="3311715"/>
            <a:ext cx="1254611" cy="525401"/>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600" dirty="0">
                <a:solidFill>
                  <a:schemeClr val="bg1">
                    <a:lumMod val="50000"/>
                  </a:schemeClr>
                </a:solidFill>
                <a:latin typeface="Arial" panose="020B0604020202020204" pitchFamily="34" charset="0"/>
              </a:rPr>
              <a:t>„</a:t>
            </a:r>
            <a:r>
              <a:rPr lang="de-DE" altLang="sv-SE" sz="1200" dirty="0">
                <a:solidFill>
                  <a:schemeClr val="bg1">
                    <a:lumMod val="50000"/>
                  </a:schemeClr>
                </a:solidFill>
                <a:latin typeface="Arial" panose="020B0604020202020204" pitchFamily="34" charset="0"/>
              </a:rPr>
              <a:t>Fingerprint </a:t>
            </a:r>
            <a:r>
              <a:rPr lang="de-DE" altLang="sv-SE" sz="1200" dirty="0" err="1">
                <a:solidFill>
                  <a:schemeClr val="bg1">
                    <a:lumMod val="50000"/>
                  </a:schemeClr>
                </a:solidFill>
                <a:latin typeface="Arial" panose="020B0604020202020204" pitchFamily="34" charset="0"/>
              </a:rPr>
              <a:t>region</a:t>
            </a:r>
            <a:r>
              <a:rPr lang="de-DE" altLang="sv-SE" sz="1200" dirty="0">
                <a:solidFill>
                  <a:schemeClr val="bg1">
                    <a:lumMod val="50000"/>
                  </a:schemeClr>
                </a:solidFill>
                <a:latin typeface="Arial" panose="020B0604020202020204" pitchFamily="34" charset="0"/>
              </a:rPr>
              <a:t>“</a:t>
            </a:r>
          </a:p>
        </p:txBody>
      </p:sp>
      <p:cxnSp>
        <p:nvCxnSpPr>
          <p:cNvPr id="10" name="Kobling: buet 9">
            <a:extLst>
              <a:ext uri="{FF2B5EF4-FFF2-40B4-BE49-F238E27FC236}">
                <a16:creationId xmlns:a16="http://schemas.microsoft.com/office/drawing/2014/main" id="{17642983-EBAD-4D8E-649C-4F922062B140}"/>
              </a:ext>
            </a:extLst>
          </p:cNvPr>
          <p:cNvCxnSpPr/>
          <p:nvPr/>
        </p:nvCxnSpPr>
        <p:spPr>
          <a:xfrm>
            <a:off x="6217056" y="3332850"/>
            <a:ext cx="587192" cy="3098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Kobling: buet 10">
            <a:extLst>
              <a:ext uri="{FF2B5EF4-FFF2-40B4-BE49-F238E27FC236}">
                <a16:creationId xmlns:a16="http://schemas.microsoft.com/office/drawing/2014/main" id="{D47216CA-3B95-9BBF-9942-0C5C61C158C4}"/>
              </a:ext>
            </a:extLst>
          </p:cNvPr>
          <p:cNvCxnSpPr>
            <a:cxnSpLocks/>
          </p:cNvCxnSpPr>
          <p:nvPr/>
        </p:nvCxnSpPr>
        <p:spPr>
          <a:xfrm rot="5400000" flipH="1" flipV="1">
            <a:off x="5780526" y="2124328"/>
            <a:ext cx="452142" cy="42091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Kobling: buet 11">
            <a:extLst>
              <a:ext uri="{FF2B5EF4-FFF2-40B4-BE49-F238E27FC236}">
                <a16:creationId xmlns:a16="http://schemas.microsoft.com/office/drawing/2014/main" id="{2AD7116F-EAA4-4DE5-0371-9BD97404A75F}"/>
              </a:ext>
            </a:extLst>
          </p:cNvPr>
          <p:cNvCxnSpPr>
            <a:cxnSpLocks/>
          </p:cNvCxnSpPr>
          <p:nvPr/>
        </p:nvCxnSpPr>
        <p:spPr>
          <a:xfrm flipV="1">
            <a:off x="2411760" y="1864788"/>
            <a:ext cx="576064" cy="346922"/>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56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BF8B9-70D9-93F5-F6C8-3796860FCEAB}"/>
              </a:ext>
            </a:extLst>
          </p:cNvPr>
          <p:cNvSpPr>
            <a:spLocks noGrp="1"/>
          </p:cNvSpPr>
          <p:nvPr>
            <p:ph idx="1"/>
          </p:nvPr>
        </p:nvSpPr>
        <p:spPr>
          <a:xfrm>
            <a:off x="539552" y="843558"/>
            <a:ext cx="8229600" cy="3600400"/>
          </a:xfrm>
        </p:spPr>
        <p:txBody>
          <a:bodyPr/>
          <a:lstStyle/>
          <a:p>
            <a:pPr marL="0" indent="0">
              <a:buNone/>
            </a:pPr>
            <a:r>
              <a:rPr lang="en-CH" b="1" dirty="0">
                <a:solidFill>
                  <a:schemeClr val="tx2"/>
                </a:solidFill>
              </a:rPr>
              <a:t>Material provided by Fluor Equipment Controller</a:t>
            </a:r>
            <a:r>
              <a:rPr lang="en-CH" dirty="0">
                <a:solidFill>
                  <a:schemeClr val="tx2"/>
                </a:solidFill>
              </a:rPr>
              <a:t>:</a:t>
            </a:r>
          </a:p>
          <a:p>
            <a:pPr marL="0" indent="0">
              <a:buNone/>
            </a:pPr>
            <a:endParaRPr lang="en-CH"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r>
              <a:rPr lang="en-CH" sz="1600" dirty="0">
                <a:solidFill>
                  <a:schemeClr val="tx2"/>
                </a:solidFill>
              </a:rPr>
              <a:t>-Device, PC and all necessary hardware to do measurements</a:t>
            </a:r>
          </a:p>
        </p:txBody>
      </p:sp>
    </p:spTree>
    <p:extLst>
      <p:ext uri="{BB962C8B-B14F-4D97-AF65-F5344CB8AC3E}">
        <p14:creationId xmlns:p14="http://schemas.microsoft.com/office/powerpoint/2010/main" val="2576709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E1E82-153F-28E0-FD8C-71D594563454}"/>
              </a:ext>
            </a:extLst>
          </p:cNvPr>
          <p:cNvSpPr>
            <a:spLocks noGrp="1"/>
          </p:cNvSpPr>
          <p:nvPr>
            <p:ph idx="1"/>
          </p:nvPr>
        </p:nvSpPr>
        <p:spPr>
          <a:xfrm>
            <a:off x="457200" y="699542"/>
            <a:ext cx="8229600" cy="3960440"/>
          </a:xfrm>
        </p:spPr>
        <p:txBody>
          <a:bodyPr/>
          <a:lstStyle/>
          <a:p>
            <a:pPr marL="0" indent="0">
              <a:buNone/>
            </a:pPr>
            <a:r>
              <a:rPr lang="en-CH" b="1" dirty="0">
                <a:solidFill>
                  <a:schemeClr val="tx2"/>
                </a:solidFill>
              </a:rPr>
              <a:t>Material/Manpower needed from OCs</a:t>
            </a:r>
            <a:r>
              <a:rPr lang="en-CH" dirty="0">
                <a:solidFill>
                  <a:schemeClr val="tx2"/>
                </a:solidFill>
              </a:rPr>
              <a:t>:</a:t>
            </a:r>
          </a:p>
          <a:p>
            <a:pPr marL="92075" indent="-92075">
              <a:buNone/>
            </a:pPr>
            <a:endParaRPr lang="en-CH" sz="1600" dirty="0">
              <a:solidFill>
                <a:schemeClr val="tx2"/>
              </a:solidFill>
            </a:endParaRPr>
          </a:p>
          <a:p>
            <a:pPr marL="92075" indent="-92075">
              <a:buNone/>
            </a:pPr>
            <a:r>
              <a:rPr lang="en-CH" dirty="0">
                <a:solidFill>
                  <a:schemeClr val="tx2"/>
                </a:solidFill>
              </a:rPr>
              <a:t>-</a:t>
            </a:r>
            <a:r>
              <a:rPr lang="en-CH" sz="1600" dirty="0">
                <a:solidFill>
                  <a:schemeClr val="tx2"/>
                </a:solidFill>
              </a:rPr>
              <a:t>Fenced zone to mount the tent, as flat as possible, next to the start </a:t>
            </a:r>
          </a:p>
          <a:p>
            <a:pPr marL="92075" indent="-92075">
              <a:buNone/>
            </a:pPr>
            <a:endParaRPr lang="en-CH" sz="1600" dirty="0">
              <a:solidFill>
                <a:schemeClr val="tx2"/>
              </a:solidFill>
            </a:endParaRPr>
          </a:p>
          <a:p>
            <a:pPr marL="92075" indent="-92075">
              <a:buNone/>
            </a:pPr>
            <a:r>
              <a:rPr lang="en-CH" sz="1600" dirty="0">
                <a:solidFill>
                  <a:schemeClr val="tx2"/>
                </a:solidFill>
              </a:rPr>
              <a:t>-Tent, size 3mX6m with sidewalls/container</a:t>
            </a:r>
          </a:p>
          <a:p>
            <a:pPr marL="92075" indent="-92075">
              <a:buNone/>
            </a:pPr>
            <a:endParaRPr lang="en-CH" sz="1600" dirty="0">
              <a:solidFill>
                <a:schemeClr val="tx2"/>
              </a:solidFill>
            </a:endParaRPr>
          </a:p>
          <a:p>
            <a:pPr marL="0" indent="0">
              <a:buNone/>
            </a:pPr>
            <a:r>
              <a:rPr lang="en-CH" sz="1600" dirty="0">
                <a:solidFill>
                  <a:schemeClr val="tx2"/>
                </a:solidFill>
              </a:rPr>
              <a:t>-Floor, any not slippery material, size 3mX6m</a:t>
            </a:r>
          </a:p>
          <a:p>
            <a:pPr marL="0" indent="0">
              <a:buNone/>
            </a:pPr>
            <a:endParaRPr lang="en-CH" sz="1600" dirty="0">
              <a:solidFill>
                <a:schemeClr val="tx2"/>
              </a:solidFill>
            </a:endParaRPr>
          </a:p>
          <a:p>
            <a:pPr marL="0" indent="0">
              <a:buNone/>
            </a:pPr>
            <a:r>
              <a:rPr lang="en-CH" sz="1600" dirty="0">
                <a:solidFill>
                  <a:schemeClr val="tx2"/>
                </a:solidFill>
              </a:rPr>
              <a:t>-Heating (not a blower)</a:t>
            </a:r>
          </a:p>
          <a:p>
            <a:pPr marL="0" indent="0">
              <a:buNone/>
            </a:pPr>
            <a:endParaRPr lang="en-CH" sz="1600" dirty="0">
              <a:solidFill>
                <a:schemeClr val="tx2"/>
              </a:solidFill>
            </a:endParaRPr>
          </a:p>
          <a:p>
            <a:pPr marL="0" indent="0">
              <a:buNone/>
            </a:pPr>
            <a:r>
              <a:rPr lang="en-CH" sz="1600" dirty="0">
                <a:solidFill>
                  <a:schemeClr val="tx2"/>
                </a:solidFill>
              </a:rPr>
              <a:t>-Reliable electric power source (110/220 Volts)</a:t>
            </a: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p:txBody>
      </p:sp>
    </p:spTree>
    <p:extLst>
      <p:ext uri="{BB962C8B-B14F-4D97-AF65-F5344CB8AC3E}">
        <p14:creationId xmlns:p14="http://schemas.microsoft.com/office/powerpoint/2010/main" val="1967363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6F8ED-D115-06E7-F69D-B0D4D6DD4238}"/>
              </a:ext>
            </a:extLst>
          </p:cNvPr>
          <p:cNvSpPr>
            <a:spLocks noGrp="1"/>
          </p:cNvSpPr>
          <p:nvPr>
            <p:ph idx="1"/>
          </p:nvPr>
        </p:nvSpPr>
        <p:spPr>
          <a:xfrm>
            <a:off x="457200" y="843558"/>
            <a:ext cx="8229600" cy="3528392"/>
          </a:xfrm>
        </p:spPr>
        <p:txBody>
          <a:bodyPr/>
          <a:lstStyle/>
          <a:p>
            <a:pPr marL="0" indent="0">
              <a:buNone/>
            </a:pPr>
            <a:endParaRPr lang="en-CH" sz="1600" dirty="0">
              <a:solidFill>
                <a:schemeClr val="tx2"/>
              </a:solidFill>
            </a:endParaRPr>
          </a:p>
          <a:p>
            <a:pPr marL="0" indent="0">
              <a:buNone/>
            </a:pPr>
            <a:r>
              <a:rPr lang="en-CH" sz="1600" dirty="0">
                <a:solidFill>
                  <a:schemeClr val="tx2"/>
                </a:solidFill>
              </a:rPr>
              <a:t>- 1 table size approx.(2mX0,75m) </a:t>
            </a:r>
          </a:p>
          <a:p>
            <a:pPr marL="0" indent="0">
              <a:buNone/>
            </a:pPr>
            <a:endParaRPr lang="en-CH" sz="1600" dirty="0">
              <a:solidFill>
                <a:schemeClr val="tx2"/>
              </a:solidFill>
            </a:endParaRPr>
          </a:p>
          <a:p>
            <a:pPr marL="0" indent="0">
              <a:buNone/>
            </a:pPr>
            <a:r>
              <a:rPr lang="en-CH" sz="1600" dirty="0">
                <a:solidFill>
                  <a:schemeClr val="tx2"/>
                </a:solidFill>
              </a:rPr>
              <a:t>- 1or 2 chairs</a:t>
            </a:r>
          </a:p>
          <a:p>
            <a:pPr marL="0" indent="0">
              <a:buNone/>
            </a:pPr>
            <a:endParaRPr lang="en-CH" sz="1600" dirty="0">
              <a:solidFill>
                <a:schemeClr val="tx2"/>
              </a:solidFill>
            </a:endParaRPr>
          </a:p>
          <a:p>
            <a:pPr marL="0" indent="0">
              <a:buNone/>
            </a:pPr>
            <a:r>
              <a:rPr lang="en-CH" sz="1600" dirty="0">
                <a:solidFill>
                  <a:schemeClr val="tx2"/>
                </a:solidFill>
              </a:rPr>
              <a:t>- 2X skis racks</a:t>
            </a:r>
          </a:p>
          <a:p>
            <a:pPr marL="0" indent="0">
              <a:buNone/>
            </a:pPr>
            <a:endParaRPr lang="en-CH" sz="1600" dirty="0">
              <a:solidFill>
                <a:schemeClr val="tx2"/>
              </a:solidFill>
            </a:endParaRPr>
          </a:p>
          <a:p>
            <a:pPr marL="0" indent="0">
              <a:buNone/>
            </a:pPr>
            <a:r>
              <a:rPr lang="en-CH" sz="1600" dirty="0">
                <a:solidFill>
                  <a:schemeClr val="tx2"/>
                </a:solidFill>
              </a:rPr>
              <a:t>- 2 or more assistant from 1hour before the start until the end of the race</a:t>
            </a:r>
          </a:p>
          <a:p>
            <a:pPr marL="0" indent="0">
              <a:buNone/>
            </a:pPr>
            <a:endParaRPr lang="en-CH" sz="1600" dirty="0">
              <a:solidFill>
                <a:schemeClr val="tx2"/>
              </a:solidFill>
            </a:endParaRPr>
          </a:p>
          <a:p>
            <a:pPr marL="92075" indent="-92075">
              <a:buNone/>
            </a:pPr>
            <a:r>
              <a:rPr lang="en-CH" sz="1600" dirty="0">
                <a:solidFill>
                  <a:schemeClr val="tx2"/>
                </a:solidFill>
              </a:rPr>
              <a:t>-Transport of the Fluor Equipment Controller material if his car couldn’t reach the finish area</a:t>
            </a:r>
          </a:p>
          <a:p>
            <a:pPr marL="92075" indent="-92075">
              <a:buNone/>
            </a:pPr>
            <a:endParaRPr lang="en-CH" sz="1600" dirty="0">
              <a:solidFill>
                <a:schemeClr val="tx2"/>
              </a:solidFill>
            </a:endParaRPr>
          </a:p>
          <a:p>
            <a:pPr marL="92075" indent="-92075">
              <a:buNone/>
            </a:pPr>
            <a:endParaRPr lang="en-CH" sz="1600" b="1" dirty="0"/>
          </a:p>
        </p:txBody>
      </p:sp>
    </p:spTree>
    <p:extLst>
      <p:ext uri="{BB962C8B-B14F-4D97-AF65-F5344CB8AC3E}">
        <p14:creationId xmlns:p14="http://schemas.microsoft.com/office/powerpoint/2010/main" val="3302091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4178C761-8ADA-A708-BD74-8CA6EFA104D9}"/>
              </a:ext>
            </a:extLst>
          </p:cNvPr>
          <p:cNvSpPr>
            <a:spLocks noGrp="1"/>
          </p:cNvSpPr>
          <p:nvPr>
            <p:ph type="title"/>
          </p:nvPr>
        </p:nvSpPr>
        <p:spPr>
          <a:xfrm>
            <a:off x="611560" y="555527"/>
            <a:ext cx="5616624" cy="432047"/>
          </a:xfrm>
        </p:spPr>
        <p:txBody>
          <a:bodyPr/>
          <a:lstStyle/>
          <a:p>
            <a:r>
              <a:rPr lang="sv-SE" sz="2000" dirty="0">
                <a:solidFill>
                  <a:schemeClr val="tx2"/>
                </a:solidFill>
              </a:rPr>
              <a:t>Personnel and responsibilities</a:t>
            </a:r>
            <a:br>
              <a:rPr lang="sv-SE" sz="2400" dirty="0">
                <a:solidFill>
                  <a:schemeClr val="tx2"/>
                </a:solidFill>
              </a:rPr>
            </a:br>
            <a:endParaRPr lang="sv-SE" sz="2400" dirty="0">
              <a:solidFill>
                <a:schemeClr val="tx2"/>
              </a:solidFill>
            </a:endParaRPr>
          </a:p>
        </p:txBody>
      </p:sp>
      <p:sp>
        <p:nvSpPr>
          <p:cNvPr id="5" name="Plassholder for innhold 2">
            <a:extLst>
              <a:ext uri="{FF2B5EF4-FFF2-40B4-BE49-F238E27FC236}">
                <a16:creationId xmlns:a16="http://schemas.microsoft.com/office/drawing/2014/main" id="{85427AC0-60FA-9EAC-2D7A-042025CDC571}"/>
              </a:ext>
            </a:extLst>
          </p:cNvPr>
          <p:cNvSpPr>
            <a:spLocks noGrp="1"/>
          </p:cNvSpPr>
          <p:nvPr>
            <p:ph idx="1"/>
          </p:nvPr>
        </p:nvSpPr>
        <p:spPr>
          <a:xfrm>
            <a:off x="755576" y="1203598"/>
            <a:ext cx="7920880" cy="3600401"/>
          </a:xfrm>
        </p:spPr>
        <p:txBody>
          <a:bodyPr>
            <a:noAutofit/>
          </a:bodyPr>
          <a:lstStyle/>
          <a:p>
            <a:pPr marL="0" lvl="0" indent="0">
              <a:lnSpc>
                <a:spcPct val="100000"/>
              </a:lnSpc>
              <a:spcAft>
                <a:spcPts val="1000"/>
              </a:spcAft>
              <a:buNone/>
            </a:pPr>
            <a:r>
              <a:rPr lang="sv-SE" sz="1600" b="1" dirty="0">
                <a:solidFill>
                  <a:schemeClr val="tx2"/>
                </a:solidFill>
                <a:effectLst/>
                <a:ea typeface="Times New Roman" panose="02020603050405020304" pitchFamily="18" charset="0"/>
              </a:rPr>
              <a:t>1 F</a:t>
            </a:r>
            <a:r>
              <a:rPr lang="en-CH" sz="1600" b="1" dirty="0">
                <a:solidFill>
                  <a:schemeClr val="tx2"/>
                </a:solidFill>
                <a:effectLst/>
                <a:ea typeface="Times New Roman" panose="02020603050405020304" pitchFamily="18" charset="0"/>
              </a:rPr>
              <a:t>luor Equipment</a:t>
            </a:r>
            <a:r>
              <a:rPr lang="sv-SE" sz="1600" b="1" dirty="0">
                <a:solidFill>
                  <a:schemeClr val="tx2"/>
                </a:solidFill>
                <a:effectLst/>
                <a:ea typeface="Times New Roman" panose="02020603050405020304" pitchFamily="18" charset="0"/>
              </a:rPr>
              <a:t> Controller</a:t>
            </a:r>
            <a:r>
              <a:rPr lang="en-CH" sz="1600" b="1" dirty="0">
                <a:solidFill>
                  <a:schemeClr val="tx2"/>
                </a:solidFill>
                <a:effectLst/>
                <a:ea typeface="Times New Roman" panose="02020603050405020304" pitchFamily="18" charset="0"/>
              </a:rPr>
              <a:t>:</a:t>
            </a:r>
            <a:endParaRPr lang="en-CH" sz="1600" b="1" dirty="0">
              <a:solidFill>
                <a:schemeClr val="tx2"/>
              </a:solidFill>
              <a:ea typeface="Times New Roman" panose="02020603050405020304" pitchFamily="18" charset="0"/>
            </a:endParaRPr>
          </a:p>
          <a:p>
            <a:pPr marL="1706563" lvl="0" indent="-1706563">
              <a:lnSpc>
                <a:spcPct val="100000"/>
              </a:lnSpc>
              <a:spcAft>
                <a:spcPts val="1000"/>
              </a:spcAft>
              <a:buNone/>
            </a:pPr>
            <a:r>
              <a:rPr lang="en-CH" sz="1600" b="1" dirty="0">
                <a:solidFill>
                  <a:schemeClr val="tx2"/>
                </a:solidFill>
                <a:ea typeface="Times New Roman" panose="02020603050405020304" pitchFamily="18" charset="0"/>
              </a:rPr>
              <a:t>                              </a:t>
            </a:r>
            <a:r>
              <a:rPr lang="sv-SE" sz="1600" dirty="0">
                <a:solidFill>
                  <a:schemeClr val="tx2"/>
                </a:solidFill>
                <a:effectLst/>
                <a:ea typeface="Arial" panose="020B0604020202020204" pitchFamily="34" charset="0"/>
              </a:rPr>
              <a:t>Directly involved and responsible for the organisation</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of fluor </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testing before and during the event</a:t>
            </a:r>
          </a:p>
          <a:p>
            <a:pPr marL="1790700" lvl="4" indent="-84138">
              <a:spcAft>
                <a:spcPts val="1000"/>
              </a:spcAft>
              <a:buNone/>
            </a:pPr>
            <a:r>
              <a:rPr lang="sv-SE" sz="1600" dirty="0">
                <a:solidFill>
                  <a:schemeClr val="tx2"/>
                </a:solidFill>
                <a:effectLst/>
                <a:ea typeface="Arial" panose="020B0604020202020204" pitchFamily="34" charset="0"/>
              </a:rPr>
              <a:t>Responsible for smooth flow of the fluor testing on site</a:t>
            </a:r>
          </a:p>
          <a:p>
            <a:pPr marL="1771650" lvl="4" indent="-65088">
              <a:spcAft>
                <a:spcPts val="1000"/>
              </a:spcAft>
              <a:buNone/>
            </a:pPr>
            <a:r>
              <a:rPr lang="sv-SE" sz="1600" dirty="0">
                <a:solidFill>
                  <a:schemeClr val="tx2"/>
                </a:solidFill>
                <a:effectLst/>
                <a:ea typeface="Arial" panose="020B0604020202020204" pitchFamily="34" charset="0"/>
              </a:rPr>
              <a:t>The only person to communicate with the Jury and RDs</a:t>
            </a:r>
          </a:p>
          <a:p>
            <a:pPr marL="1706563" lvl="4" indent="0">
              <a:spcAft>
                <a:spcPts val="1000"/>
              </a:spcAft>
              <a:buNone/>
            </a:pPr>
            <a:r>
              <a:rPr lang="sv-SE" sz="1600" dirty="0">
                <a:solidFill>
                  <a:schemeClr val="tx2"/>
                </a:solidFill>
                <a:effectLst/>
                <a:ea typeface="Arial" panose="020B0604020202020204" pitchFamily="34" charset="0"/>
              </a:rPr>
              <a:t>Collects information from teams and SRS about development in ski waxing to improve the testing “models”</a:t>
            </a:r>
            <a:endParaRPr lang="en-CH" sz="1600" dirty="0">
              <a:solidFill>
                <a:schemeClr val="tx2"/>
              </a:solidFill>
              <a:effectLst/>
              <a:ea typeface="Arial" panose="020B0604020202020204" pitchFamily="34" charset="0"/>
            </a:endParaRPr>
          </a:p>
          <a:p>
            <a:pPr marL="1771650" lvl="4" indent="-65088">
              <a:spcAft>
                <a:spcPts val="1000"/>
              </a:spcAft>
              <a:buNone/>
            </a:pPr>
            <a:r>
              <a:rPr lang="en-CH" sz="1600" dirty="0">
                <a:solidFill>
                  <a:schemeClr val="tx2"/>
                </a:solidFill>
                <a:ea typeface="Arial" panose="020B0604020202020204" pitchFamily="34" charset="0"/>
              </a:rPr>
              <a:t>Accommodation and travel costs covered by FIS</a:t>
            </a:r>
          </a:p>
          <a:p>
            <a:pPr marL="1771650" lvl="4" indent="-65088">
              <a:spcAft>
                <a:spcPts val="1000"/>
              </a:spcAft>
              <a:buNone/>
            </a:pPr>
            <a:r>
              <a:rPr lang="en-CH" sz="1600" dirty="0">
                <a:solidFill>
                  <a:schemeClr val="tx2"/>
                </a:solidFill>
                <a:effectLst/>
                <a:ea typeface="Arial" panose="020B0604020202020204" pitchFamily="34" charset="0"/>
              </a:rPr>
              <a:t>The Fluor Equipment Controller is </a:t>
            </a:r>
            <a:r>
              <a:rPr lang="en-CH" sz="1600" dirty="0">
                <a:solidFill>
                  <a:schemeClr val="tx2"/>
                </a:solidFill>
                <a:ea typeface="Arial" panose="020B0604020202020204" pitchFamily="34" charset="0"/>
              </a:rPr>
              <a:t>on FIS payroll</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000" b="1" dirty="0">
              <a:solidFill>
                <a:schemeClr val="tx2"/>
              </a:solidFill>
              <a:effectLst/>
              <a:ea typeface="Times New Roman" panose="02020603050405020304" pitchFamily="18" charset="0"/>
            </a:endParaRPr>
          </a:p>
          <a:p>
            <a:pPr marL="0" lvl="0" indent="0">
              <a:lnSpc>
                <a:spcPct val="100000"/>
              </a:lnSpc>
              <a:spcAft>
                <a:spcPts val="1000"/>
              </a:spcAft>
              <a:buNone/>
            </a:pPr>
            <a:endParaRPr lang="sv-SE" sz="1000" dirty="0">
              <a:solidFill>
                <a:schemeClr val="tx2"/>
              </a:solidFill>
              <a:effectLst/>
              <a:ea typeface="Arial" panose="020B0604020202020204" pitchFamily="34" charset="0"/>
            </a:endParaRPr>
          </a:p>
        </p:txBody>
      </p:sp>
    </p:spTree>
    <p:extLst>
      <p:ext uri="{BB962C8B-B14F-4D97-AF65-F5344CB8AC3E}">
        <p14:creationId xmlns:p14="http://schemas.microsoft.com/office/powerpoint/2010/main" val="1702295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E9C6B9-D66D-F25C-AF87-7A028691CDD6}"/>
              </a:ext>
            </a:extLst>
          </p:cNvPr>
          <p:cNvSpPr>
            <a:spLocks noGrp="1"/>
          </p:cNvSpPr>
          <p:nvPr>
            <p:ph idx="1"/>
          </p:nvPr>
        </p:nvSpPr>
        <p:spPr>
          <a:xfrm>
            <a:off x="457200" y="1491630"/>
            <a:ext cx="8229600" cy="2880320"/>
          </a:xfrm>
        </p:spPr>
        <p:txBody>
          <a:bodyPr/>
          <a:lstStyle/>
          <a:p>
            <a:pPr marL="0" lvl="0" indent="0">
              <a:lnSpc>
                <a:spcPct val="100000"/>
              </a:lnSpc>
              <a:spcAft>
                <a:spcPts val="1000"/>
              </a:spcAft>
              <a:buNone/>
            </a:pPr>
            <a:r>
              <a:rPr lang="en-CH" sz="1600" b="1" dirty="0">
                <a:solidFill>
                  <a:schemeClr val="tx2"/>
                </a:solidFill>
                <a:ea typeface="Times New Roman" panose="02020603050405020304" pitchFamily="18" charset="0"/>
              </a:rPr>
              <a:t>1-2 LOC assistant:   </a:t>
            </a:r>
            <a:r>
              <a:rPr lang="sv-SE" sz="1600" dirty="0">
                <a:solidFill>
                  <a:schemeClr val="tx2"/>
                </a:solidFill>
                <a:effectLst/>
                <a:ea typeface="Times New Roman" panose="02020603050405020304" pitchFamily="18" charset="0"/>
              </a:rPr>
              <a:t>depending on the number of the devices</a:t>
            </a:r>
            <a:r>
              <a:rPr lang="en-CH" sz="1600" dirty="0">
                <a:solidFill>
                  <a:schemeClr val="tx2"/>
                </a:solidFill>
                <a:effectLst/>
                <a:ea typeface="Times New Roman" panose="02020603050405020304" pitchFamily="18" charset="0"/>
              </a:rPr>
              <a:t> </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600" b="1" dirty="0">
              <a:solidFill>
                <a:schemeClr val="tx2"/>
              </a:solidFill>
              <a:effectLst/>
              <a:ea typeface="Times New Roman" panose="02020603050405020304" pitchFamily="18" charset="0"/>
            </a:endParaRPr>
          </a:p>
          <a:p>
            <a:pPr marL="0" lvl="0" indent="0">
              <a:lnSpc>
                <a:spcPct val="100000"/>
              </a:lnSpc>
              <a:spcAft>
                <a:spcPts val="1000"/>
              </a:spcAft>
              <a:buNone/>
            </a:pPr>
            <a:r>
              <a:rPr lang="sv-SE" sz="1600" b="1" dirty="0">
                <a:solidFill>
                  <a:schemeClr val="tx2"/>
                </a:solidFill>
                <a:effectLst/>
                <a:ea typeface="Times New Roman" panose="02020603050405020304" pitchFamily="18" charset="0"/>
              </a:rPr>
              <a:t>Jury</a:t>
            </a:r>
            <a:r>
              <a:rPr lang="en-CH" sz="1600" dirty="0">
                <a:solidFill>
                  <a:schemeClr val="tx2"/>
                </a:solidFill>
                <a:effectLst/>
                <a:ea typeface="Times New Roman" panose="02020603050405020304" pitchFamily="18" charset="0"/>
              </a:rPr>
              <a:t>:                          R</a:t>
            </a:r>
            <a:r>
              <a:rPr lang="sv-SE" sz="1600" dirty="0">
                <a:solidFill>
                  <a:schemeClr val="tx2"/>
                </a:solidFill>
                <a:effectLst/>
                <a:ea typeface="Arial" panose="020B0604020202020204" pitchFamily="34" charset="0"/>
              </a:rPr>
              <a:t>eceives information from the F</a:t>
            </a:r>
            <a:r>
              <a:rPr lang="en-CH" sz="1600" dirty="0">
                <a:solidFill>
                  <a:schemeClr val="tx2"/>
                </a:solidFill>
                <a:effectLst/>
                <a:ea typeface="Arial" panose="020B0604020202020204" pitchFamily="34" charset="0"/>
              </a:rPr>
              <a:t>luor Equipment</a:t>
            </a:r>
            <a:r>
              <a:rPr lang="sv-SE" sz="1600" dirty="0">
                <a:solidFill>
                  <a:schemeClr val="tx2"/>
                </a:solidFill>
                <a:effectLst/>
                <a:ea typeface="Arial" panose="020B0604020202020204" pitchFamily="34" charset="0"/>
              </a:rPr>
              <a:t> Controller</a:t>
            </a:r>
            <a:endParaRPr lang="en-CH" sz="1600" dirty="0">
              <a:solidFill>
                <a:schemeClr val="tx2"/>
              </a:solidFill>
              <a:effectLst/>
              <a:ea typeface="Arial" panose="020B0604020202020204" pitchFamily="34" charset="0"/>
            </a:endParaRPr>
          </a:p>
          <a:p>
            <a:pPr marL="1714500" lvl="4" indent="0">
              <a:spcAft>
                <a:spcPts val="1000"/>
              </a:spcAft>
              <a:buNone/>
            </a:pP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Makes </a:t>
            </a:r>
            <a:r>
              <a:rPr lang="en-CH" sz="1600" dirty="0">
                <a:solidFill>
                  <a:schemeClr val="tx2"/>
                </a:solidFill>
                <a:ea typeface="Arial" panose="020B0604020202020204" pitchFamily="34" charset="0"/>
              </a:rPr>
              <a:t>decision</a:t>
            </a:r>
            <a:r>
              <a:rPr lang="sv-SE" sz="1600" dirty="0">
                <a:solidFill>
                  <a:schemeClr val="tx2"/>
                </a:solidFill>
                <a:effectLst/>
                <a:ea typeface="Arial" panose="020B0604020202020204" pitchFamily="34" charset="0"/>
              </a:rPr>
              <a:t> about D</a:t>
            </a:r>
            <a:r>
              <a:rPr lang="en-CH" sz="1600" dirty="0">
                <a:solidFill>
                  <a:schemeClr val="tx2"/>
                </a:solidFill>
                <a:effectLst/>
                <a:ea typeface="Arial" panose="020B0604020202020204" pitchFamily="34" charset="0"/>
              </a:rPr>
              <a:t>SQ</a:t>
            </a:r>
            <a:r>
              <a:rPr lang="sv-SE" sz="1600" dirty="0">
                <a:solidFill>
                  <a:schemeClr val="tx2"/>
                </a:solidFill>
                <a:effectLst/>
                <a:ea typeface="Arial" panose="020B0604020202020204" pitchFamily="34" charset="0"/>
              </a:rPr>
              <a:t> and potential sanctions</a:t>
            </a:r>
          </a:p>
          <a:p>
            <a:endParaRPr lang="en-CH" dirty="0"/>
          </a:p>
        </p:txBody>
      </p:sp>
    </p:spTree>
    <p:extLst>
      <p:ext uri="{BB962C8B-B14F-4D97-AF65-F5344CB8AC3E}">
        <p14:creationId xmlns:p14="http://schemas.microsoft.com/office/powerpoint/2010/main" val="275339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6848CA-A5BB-9326-900E-90A53FDFA719}"/>
              </a:ext>
            </a:extLst>
          </p:cNvPr>
          <p:cNvSpPr>
            <a:spLocks noGrp="1"/>
          </p:cNvSpPr>
          <p:nvPr>
            <p:ph idx="1"/>
          </p:nvPr>
        </p:nvSpPr>
        <p:spPr>
          <a:xfrm>
            <a:off x="457200" y="771550"/>
            <a:ext cx="8507288" cy="3600400"/>
          </a:xfrm>
        </p:spPr>
        <p:txBody>
          <a:bodyPr/>
          <a:lstStyle/>
          <a:p>
            <a:pPr marL="0" indent="0" algn="l">
              <a:buNone/>
            </a:pPr>
            <a:endParaRPr lang="en-CH" sz="1800" b="0" i="0" u="none" strike="noStrike" baseline="0" dirty="0">
              <a:solidFill>
                <a:schemeClr val="tx2"/>
              </a:solidFill>
            </a:endParaRPr>
          </a:p>
          <a:p>
            <a:pPr marL="0" indent="0" algn="l">
              <a:buNone/>
            </a:pPr>
            <a:r>
              <a:rPr lang="en-US" sz="1800" b="0" i="0" u="none" strike="noStrike" baseline="0" dirty="0">
                <a:solidFill>
                  <a:schemeClr val="tx2"/>
                </a:solidFill>
              </a:rPr>
              <a:t>• </a:t>
            </a:r>
            <a:r>
              <a:rPr lang="en-US" sz="1600" b="0" i="0" u="none" strike="noStrike" baseline="0" dirty="0">
                <a:solidFill>
                  <a:schemeClr val="tx2"/>
                </a:solidFill>
              </a:rPr>
              <a:t>FIS confirmed full implementation of the fluor wax ban</a:t>
            </a:r>
            <a:r>
              <a:rPr lang="en-CH" sz="1600" b="0" i="0" u="none" strike="noStrike" baseline="0" dirty="0">
                <a:solidFill>
                  <a:schemeClr val="tx2"/>
                </a:solidFill>
              </a:rPr>
              <a:t> </a:t>
            </a:r>
            <a:r>
              <a:rPr lang="en-US" sz="1600" b="0" i="0" u="none" strike="noStrike" baseline="0" dirty="0">
                <a:solidFill>
                  <a:schemeClr val="tx2"/>
                </a:solidFill>
              </a:rPr>
              <a:t>start </a:t>
            </a:r>
            <a:r>
              <a:rPr lang="en-CH" sz="1600" b="0" i="0" u="none" strike="noStrike" baseline="0" dirty="0">
                <a:solidFill>
                  <a:schemeClr val="tx2"/>
                </a:solidFill>
              </a:rPr>
              <a:t>to</a:t>
            </a:r>
            <a:r>
              <a:rPr lang="en-US" sz="1600" b="0" i="0" u="none" strike="noStrike" baseline="0" dirty="0">
                <a:solidFill>
                  <a:schemeClr val="tx2"/>
                </a:solidFill>
              </a:rPr>
              <a:t> 2023/24 season</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US" sz="1600" b="0" i="0" u="none" strike="noStrike" baseline="0" dirty="0">
                <a:solidFill>
                  <a:schemeClr val="tx2"/>
                </a:solidFill>
              </a:rPr>
              <a:t>• FIS will carry out testing to ensure that skis</a:t>
            </a:r>
            <a:r>
              <a:rPr lang="en-CH" sz="1600" b="0" i="0" u="none" strike="noStrike" baseline="0" dirty="0">
                <a:solidFill>
                  <a:schemeClr val="tx2"/>
                </a:solidFill>
              </a:rPr>
              <a:t>/boards</a:t>
            </a:r>
            <a:r>
              <a:rPr lang="en-US" sz="1600" b="0" i="0" u="none" strike="noStrike" baseline="0" dirty="0">
                <a:solidFill>
                  <a:schemeClr val="tx2"/>
                </a:solidFill>
              </a:rPr>
              <a:t> are fluor-free at top-tier events</a:t>
            </a:r>
          </a:p>
          <a:p>
            <a:pPr marL="400050" lvl="1" indent="0">
              <a:buNone/>
            </a:pPr>
            <a:r>
              <a:rPr lang="en-GB" sz="1600" b="0" i="0" u="none" strike="noStrike" baseline="0" dirty="0">
                <a:solidFill>
                  <a:schemeClr val="tx2"/>
                </a:solidFill>
              </a:rPr>
              <a:t>– FIS World Cup</a:t>
            </a:r>
          </a:p>
          <a:p>
            <a:pPr marL="400050" lvl="1" indent="0">
              <a:buNone/>
            </a:pPr>
            <a:r>
              <a:rPr lang="en-GB" sz="1600" b="0" i="0" u="none" strike="noStrike" baseline="0" dirty="0">
                <a:solidFill>
                  <a:schemeClr val="tx2"/>
                </a:solidFill>
              </a:rPr>
              <a:t>– FIS World Ski Championships</a:t>
            </a:r>
            <a:endParaRPr lang="en-CH" sz="1600" b="0" i="0" u="none" strike="noStrike" baseline="0" dirty="0">
              <a:solidFill>
                <a:schemeClr val="tx2"/>
              </a:solidFill>
            </a:endParaRPr>
          </a:p>
          <a:p>
            <a:pPr marL="400050" lvl="1" indent="0">
              <a:buNone/>
            </a:pPr>
            <a:r>
              <a:rPr lang="en-CH" sz="1600" dirty="0">
                <a:solidFill>
                  <a:schemeClr val="tx2"/>
                </a:solidFill>
              </a:rPr>
              <a:t>-Olympic Games</a:t>
            </a:r>
            <a:endParaRPr lang="en-GB" sz="1600" b="0" i="0" u="none" strike="noStrike" baseline="0" dirty="0">
              <a:solidFill>
                <a:schemeClr val="tx2"/>
              </a:solidFill>
            </a:endParaRPr>
          </a:p>
          <a:p>
            <a:pPr marL="400050" lvl="1" indent="0">
              <a:buNone/>
            </a:pPr>
            <a:endParaRPr lang="en-US" sz="1600" b="0" i="0" u="none" strike="noStrike" baseline="0" dirty="0">
              <a:solidFill>
                <a:schemeClr val="tx2"/>
              </a:solidFill>
            </a:endParaRPr>
          </a:p>
          <a:p>
            <a:pPr marL="182563" indent="-182563">
              <a:buNone/>
            </a:pPr>
            <a:r>
              <a:rPr lang="en-US" sz="1600" b="0" i="0" u="none" strike="noStrike" baseline="0" dirty="0">
                <a:solidFill>
                  <a:schemeClr val="tx2"/>
                </a:solidFill>
              </a:rPr>
              <a:t>• Testing at other level events will be carried out on a random basis to ensure those</a:t>
            </a:r>
            <a:r>
              <a:rPr lang="en-CH" sz="1600" dirty="0">
                <a:solidFill>
                  <a:schemeClr val="tx2"/>
                </a:solidFill>
              </a:rPr>
              <a:t> </a:t>
            </a:r>
            <a:r>
              <a:rPr lang="en-GB" sz="1600" b="0" i="0" u="none" strike="noStrike" baseline="0" dirty="0">
                <a:solidFill>
                  <a:schemeClr val="tx2"/>
                </a:solidFill>
              </a:rPr>
              <a:t>events </a:t>
            </a:r>
            <a:r>
              <a:rPr lang="en-CH" sz="1600" b="0" i="0" u="none" strike="noStrike" baseline="0" dirty="0">
                <a:solidFill>
                  <a:schemeClr val="tx2"/>
                </a:solidFill>
              </a:rPr>
              <a:t>                                                                                  </a:t>
            </a:r>
            <a:r>
              <a:rPr lang="en-GB" sz="1600" b="0" i="0" u="none" strike="noStrike" baseline="0" dirty="0">
                <a:solidFill>
                  <a:schemeClr val="tx2"/>
                </a:solidFill>
              </a:rPr>
              <a:t>are also regulated</a:t>
            </a:r>
          </a:p>
          <a:p>
            <a:pPr marL="400050" lvl="1" indent="0">
              <a:buNone/>
            </a:pPr>
            <a:r>
              <a:rPr lang="en-GB" sz="1600" b="0" i="0" u="none" strike="noStrike" baseline="0" dirty="0">
                <a:solidFill>
                  <a:schemeClr val="tx2"/>
                </a:solidFill>
              </a:rPr>
              <a:t>– Cooperation with NSAs</a:t>
            </a:r>
            <a:endParaRPr lang="en-CH" sz="1600" dirty="0">
              <a:solidFill>
                <a:schemeClr val="tx2"/>
              </a:solidFill>
            </a:endParaRPr>
          </a:p>
        </p:txBody>
      </p:sp>
    </p:spTree>
    <p:extLst>
      <p:ext uri="{BB962C8B-B14F-4D97-AF65-F5344CB8AC3E}">
        <p14:creationId xmlns:p14="http://schemas.microsoft.com/office/powerpoint/2010/main" val="215593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38A38D-B5E5-20C6-9B04-03928CAA0C76}"/>
              </a:ext>
            </a:extLst>
          </p:cNvPr>
          <p:cNvSpPr>
            <a:spLocks noGrp="1"/>
          </p:cNvSpPr>
          <p:nvPr>
            <p:ph idx="1"/>
          </p:nvPr>
        </p:nvSpPr>
        <p:spPr>
          <a:xfrm>
            <a:off x="457200" y="915566"/>
            <a:ext cx="8229600" cy="3456384"/>
          </a:xfrm>
        </p:spPr>
        <p:txBody>
          <a:bodyPr/>
          <a:lstStyle/>
          <a:p>
            <a:pPr marL="0" indent="0">
              <a:buNone/>
            </a:pPr>
            <a:endParaRPr lang="en-CH" sz="1600" dirty="0">
              <a:solidFill>
                <a:schemeClr val="tx2"/>
              </a:solidFill>
              <a:effectLst/>
              <a:ea typeface="Calibri" panose="020F0502020204030204" pitchFamily="34" charset="0"/>
            </a:endParaRPr>
          </a:p>
          <a:p>
            <a:r>
              <a:rPr lang="cs-CZ" sz="1600" dirty="0">
                <a:solidFill>
                  <a:schemeClr val="tx2"/>
                </a:solidFill>
                <a:effectLst/>
                <a:ea typeface="Calibri" panose="020F0502020204030204" pitchFamily="34" charset="0"/>
              </a:rPr>
              <a:t>FIS has agreed, like the IBU, to ban the use of fluorine waxes, which is mandatory for FIS competitions. Where and how the FIS will control is entirely its decision.</a:t>
            </a:r>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Be sure, that it is in the interest of FIS to make the start of testing as smooth as possible </a:t>
            </a:r>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Please note that FIS will not publish certain information regarding the number of tests and places because some information will stay confidential. ( you will never receive f.e. the detailed list of all doping controls etc.)</a:t>
            </a:r>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dirty="0"/>
          </a:p>
        </p:txBody>
      </p:sp>
    </p:spTree>
    <p:extLst>
      <p:ext uri="{BB962C8B-B14F-4D97-AF65-F5344CB8AC3E}">
        <p14:creationId xmlns:p14="http://schemas.microsoft.com/office/powerpoint/2010/main" val="186442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32A2-091B-7483-09C1-1ED479BDC732}"/>
              </a:ext>
            </a:extLst>
          </p:cNvPr>
          <p:cNvSpPr>
            <a:spLocks noGrp="1"/>
          </p:cNvSpPr>
          <p:nvPr>
            <p:ph type="title"/>
          </p:nvPr>
        </p:nvSpPr>
        <p:spPr/>
        <p:txBody>
          <a:bodyPr/>
          <a:lstStyle/>
          <a:p>
            <a:r>
              <a:rPr lang="en-CH" sz="2000" dirty="0"/>
              <a:t>   </a:t>
            </a:r>
            <a:r>
              <a:rPr lang="en-CH" sz="2000" dirty="0">
                <a:solidFill>
                  <a:schemeClr val="tx2"/>
                </a:solidFill>
              </a:rPr>
              <a:t>Testing Procedure</a:t>
            </a:r>
          </a:p>
        </p:txBody>
      </p:sp>
      <p:sp>
        <p:nvSpPr>
          <p:cNvPr id="3" name="Content Placeholder 2">
            <a:extLst>
              <a:ext uri="{FF2B5EF4-FFF2-40B4-BE49-F238E27FC236}">
                <a16:creationId xmlns:a16="http://schemas.microsoft.com/office/drawing/2014/main" id="{08EDA618-8062-5268-2BB7-714DBC42F003}"/>
              </a:ext>
            </a:extLst>
          </p:cNvPr>
          <p:cNvSpPr>
            <a:spLocks noGrp="1"/>
          </p:cNvSpPr>
          <p:nvPr>
            <p:ph idx="1"/>
          </p:nvPr>
        </p:nvSpPr>
        <p:spPr/>
        <p:txBody>
          <a:bodyPr/>
          <a:lstStyle/>
          <a:p>
            <a:pPr algn="l">
              <a:buFontTx/>
              <a:buChar char="-"/>
            </a:pPr>
            <a:r>
              <a:rPr lang="en-US" sz="1600" b="0" i="0" u="none" strike="noStrike" baseline="0" dirty="0">
                <a:solidFill>
                  <a:schemeClr val="tx2"/>
                </a:solidFill>
              </a:rPr>
              <a:t>FIS Control Team </a:t>
            </a:r>
            <a:r>
              <a:rPr lang="en-CH" sz="1600" b="0" i="0" u="none" strike="noStrike" baseline="0" dirty="0">
                <a:solidFill>
                  <a:schemeClr val="tx2"/>
                </a:solidFill>
              </a:rPr>
              <a:t>= E</a:t>
            </a:r>
            <a:r>
              <a:rPr lang="en-US" sz="1600" b="0" i="0" u="none" strike="noStrike" baseline="0" dirty="0">
                <a:solidFill>
                  <a:schemeClr val="tx2"/>
                </a:solidFill>
              </a:rPr>
              <a:t>quipment</a:t>
            </a:r>
            <a:r>
              <a:rPr lang="en-CH" sz="1600" b="0" i="0" u="none" strike="noStrike" baseline="0" dirty="0">
                <a:solidFill>
                  <a:schemeClr val="tx2"/>
                </a:solidFill>
              </a:rPr>
              <a:t> Fluor</a:t>
            </a:r>
            <a:r>
              <a:rPr lang="en-US" sz="1600" b="0" i="0" u="none" strike="noStrike" baseline="0" dirty="0">
                <a:solidFill>
                  <a:schemeClr val="tx2"/>
                </a:solidFill>
              </a:rPr>
              <a:t> Controller</a:t>
            </a:r>
            <a:endParaRPr lang="en-CH" sz="1600" b="0" i="0" u="none" strike="noStrike" baseline="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CH" sz="1600" b="0" i="0" u="none" strike="noStrike" baseline="0" dirty="0">
              <a:solidFill>
                <a:schemeClr val="tx2"/>
              </a:solidFill>
            </a:endParaRPr>
          </a:p>
          <a:p>
            <a:pPr algn="l">
              <a:buFontTx/>
              <a:buChar char="-"/>
            </a:pPr>
            <a:r>
              <a:rPr lang="en-US" sz="1600" b="0" i="0" u="none" strike="noStrike" baseline="0" dirty="0">
                <a:solidFill>
                  <a:schemeClr val="tx2"/>
                </a:solidFill>
              </a:rPr>
              <a:t>The control will be carried out </a:t>
            </a:r>
            <a:r>
              <a:rPr lang="en-CH" sz="1600" b="0" i="0" u="none" strike="noStrike" baseline="0" dirty="0">
                <a:solidFill>
                  <a:schemeClr val="tx2"/>
                </a:solidFill>
              </a:rPr>
              <a:t>randomly at</a:t>
            </a:r>
            <a:r>
              <a:rPr lang="en-US" sz="1600" b="0" i="0" u="none" strike="noStrike" baseline="0" dirty="0">
                <a:solidFill>
                  <a:schemeClr val="tx2"/>
                </a:solidFill>
              </a:rPr>
              <a:t> World Cup and WSC</a:t>
            </a:r>
            <a:r>
              <a:rPr lang="en-CH" sz="1600" b="0" i="0" u="none" strike="noStrike" baseline="0" dirty="0">
                <a:solidFill>
                  <a:schemeClr val="tx2"/>
                </a:solidFill>
              </a:rPr>
              <a:t> </a:t>
            </a:r>
            <a:r>
              <a:rPr lang="en-GB" sz="1600" b="0" i="0" u="none" strike="noStrike" baseline="0" dirty="0">
                <a:solidFill>
                  <a:schemeClr val="tx2"/>
                </a:solidFill>
              </a:rPr>
              <a:t>competitions.</a:t>
            </a:r>
            <a:endParaRPr lang="en-CH" sz="1600" b="0" i="0" u="none" strike="noStrike" baseline="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GB" sz="1600" b="0" i="0" u="none" strike="noStrike" baseline="0" dirty="0">
              <a:solidFill>
                <a:schemeClr val="tx2"/>
              </a:solidFill>
            </a:endParaRPr>
          </a:p>
          <a:p>
            <a:pPr marL="358775" indent="-3587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The testing will be performed at the</a:t>
            </a:r>
            <a:r>
              <a:rPr lang="en-CH" sz="1600" b="0" i="0" u="none" strike="noStrike" baseline="0" dirty="0">
                <a:solidFill>
                  <a:schemeClr val="tx2"/>
                </a:solidFill>
              </a:rPr>
              <a:t> </a:t>
            </a:r>
            <a:r>
              <a:rPr lang="en-US" sz="1600" b="0" i="0" u="none" strike="noStrike" baseline="0" dirty="0">
                <a:solidFill>
                  <a:schemeClr val="tx2"/>
                </a:solidFill>
              </a:rPr>
              <a:t>finish area</a:t>
            </a:r>
            <a:r>
              <a:rPr lang="en-CH" sz="1600" b="0" i="0" u="none" strike="noStrike" baseline="0" dirty="0">
                <a:solidFill>
                  <a:schemeClr val="tx2"/>
                </a:solidFill>
              </a:rPr>
              <a:t> in a dedicated tent /for SX-SBX-SB, finish area next to the exit gate</a:t>
            </a:r>
            <a:endParaRPr lang="en-US"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endParaRPr lang="en-CH" sz="1600" dirty="0">
              <a:solidFill>
                <a:schemeClr val="tx2"/>
              </a:solidFill>
            </a:endParaRPr>
          </a:p>
        </p:txBody>
      </p:sp>
    </p:spTree>
    <p:extLst>
      <p:ext uri="{BB962C8B-B14F-4D97-AF65-F5344CB8AC3E}">
        <p14:creationId xmlns:p14="http://schemas.microsoft.com/office/powerpoint/2010/main" val="232284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2AF02-ACD9-1565-0F3E-5040216C225D}"/>
              </a:ext>
            </a:extLst>
          </p:cNvPr>
          <p:cNvSpPr>
            <a:spLocks noGrp="1"/>
          </p:cNvSpPr>
          <p:nvPr>
            <p:ph type="title"/>
          </p:nvPr>
        </p:nvSpPr>
        <p:spPr>
          <a:xfrm>
            <a:off x="457200" y="627534"/>
            <a:ext cx="8229600" cy="648072"/>
          </a:xfrm>
        </p:spPr>
        <p:txBody>
          <a:bodyPr/>
          <a:lstStyle/>
          <a:p>
            <a:r>
              <a:rPr lang="en-GB" sz="2000" dirty="0">
                <a:solidFill>
                  <a:schemeClr val="tx2"/>
                </a:solidFill>
              </a:rPr>
              <a:t>T</a:t>
            </a:r>
            <a:r>
              <a:rPr lang="en-CH" sz="2000" dirty="0">
                <a:solidFill>
                  <a:schemeClr val="tx2"/>
                </a:solidFill>
              </a:rPr>
              <a:t>esting Procedure After Competition</a:t>
            </a:r>
          </a:p>
        </p:txBody>
      </p:sp>
      <p:sp>
        <p:nvSpPr>
          <p:cNvPr id="3" name="Content Placeholder 2">
            <a:extLst>
              <a:ext uri="{FF2B5EF4-FFF2-40B4-BE49-F238E27FC236}">
                <a16:creationId xmlns:a16="http://schemas.microsoft.com/office/drawing/2014/main" id="{2EABF940-D752-7F25-8C73-970538734707}"/>
              </a:ext>
            </a:extLst>
          </p:cNvPr>
          <p:cNvSpPr>
            <a:spLocks noGrp="1"/>
          </p:cNvSpPr>
          <p:nvPr>
            <p:ph idx="1"/>
          </p:nvPr>
        </p:nvSpPr>
        <p:spPr>
          <a:xfrm>
            <a:off x="457200" y="1131590"/>
            <a:ext cx="8229600" cy="3240360"/>
          </a:xfrm>
        </p:spPr>
        <p:txBody>
          <a:bodyPr/>
          <a:lstStyle/>
          <a:p>
            <a:r>
              <a:rPr lang="en-CH" sz="1600" b="1" dirty="0">
                <a:solidFill>
                  <a:schemeClr val="tx2"/>
                </a:solidFill>
              </a:rPr>
              <a:t>ALPINE</a:t>
            </a:r>
          </a:p>
          <a:p>
            <a:pPr marL="808038"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-The athletes’ skis/boards </a:t>
            </a:r>
            <a:r>
              <a:rPr lang="en-CH" sz="1600" dirty="0">
                <a:solidFill>
                  <a:schemeClr val="tx2"/>
                </a:solidFill>
                <a:ea typeface="Calibri" panose="020F0502020204030204" pitchFamily="34" charset="0"/>
              </a:rPr>
              <a:t>can/could</a:t>
            </a:r>
            <a:r>
              <a:rPr lang="en-CH" sz="1600" dirty="0">
                <a:solidFill>
                  <a:schemeClr val="tx2"/>
                </a:solidFill>
                <a:effectLst/>
                <a:latin typeface="Arial" panose="020B0604020202020204" pitchFamily="34" charset="0"/>
                <a:ea typeface="Calibri" panose="020F0502020204030204" pitchFamily="34" charset="0"/>
              </a:rPr>
              <a:t> be tested after finishing the race (speed events)</a:t>
            </a:r>
          </a:p>
          <a:p>
            <a:pPr marL="808038"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-On the tech events, random checks </a:t>
            </a:r>
            <a:r>
              <a:rPr lang="en-CH" sz="1600" dirty="0">
                <a:solidFill>
                  <a:schemeClr val="tx2"/>
                </a:solidFill>
                <a:ea typeface="Calibri" panose="020F0502020204030204" pitchFamily="34" charset="0"/>
              </a:rPr>
              <a:t>can/could</a:t>
            </a:r>
            <a:r>
              <a:rPr lang="en-CH" sz="1600" dirty="0">
                <a:solidFill>
                  <a:schemeClr val="tx2"/>
                </a:solidFill>
                <a:effectLst/>
                <a:latin typeface="Arial" panose="020B0604020202020204" pitchFamily="34" charset="0"/>
                <a:ea typeface="Calibri" panose="020F0502020204030204" pitchFamily="34" charset="0"/>
              </a:rPr>
              <a:t> be conducted during the first </a:t>
            </a:r>
            <a:r>
              <a:rPr lang="en-CH" sz="1600" dirty="0">
                <a:solidFill>
                  <a:schemeClr val="tx2"/>
                </a:solidFill>
                <a:ea typeface="Calibri" panose="020F0502020204030204" pitchFamily="34" charset="0"/>
              </a:rPr>
              <a:t>and second run, during the first run we try to minimize the time that we keep the skis/boards for control</a:t>
            </a:r>
            <a:r>
              <a:rPr lang="en-CH" sz="1600" dirty="0">
                <a:solidFill>
                  <a:schemeClr val="tx2"/>
                </a:solidFill>
                <a:effectLst/>
                <a:latin typeface="Arial" panose="020B0604020202020204" pitchFamily="34" charset="0"/>
                <a:ea typeface="Calibri" panose="020F0502020204030204" pitchFamily="34" charset="0"/>
              </a:rPr>
              <a:t> </a:t>
            </a:r>
          </a:p>
          <a:p>
            <a:pPr marL="358775" lvl="0" indent="-358775">
              <a:lnSpc>
                <a:spcPct val="106000"/>
              </a:lnSpc>
              <a:spcAft>
                <a:spcPts val="800"/>
              </a:spcAft>
            </a:pPr>
            <a:r>
              <a:rPr lang="en-CH" sz="1600" b="1" dirty="0">
                <a:solidFill>
                  <a:schemeClr val="tx2"/>
                </a:solidFill>
                <a:effectLst/>
                <a:latin typeface="Arial" panose="020B0604020202020204" pitchFamily="34" charset="0"/>
                <a:ea typeface="Calibri" panose="020F0502020204030204" pitchFamily="34" charset="0"/>
              </a:rPr>
              <a:t>SX-SBX-SB Alpine</a:t>
            </a:r>
          </a:p>
          <a:p>
            <a:pPr marL="808038"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-1 or 2 athletes </a:t>
            </a:r>
            <a:r>
              <a:rPr lang="en-CH" sz="1600" dirty="0">
                <a:solidFill>
                  <a:schemeClr val="tx2"/>
                </a:solidFill>
                <a:ea typeface="Calibri" panose="020F0502020204030204" pitchFamily="34" charset="0"/>
              </a:rPr>
              <a:t>can/could</a:t>
            </a:r>
            <a:r>
              <a:rPr lang="en-CH" sz="1600" dirty="0">
                <a:solidFill>
                  <a:schemeClr val="tx2"/>
                </a:solidFill>
                <a:effectLst/>
                <a:latin typeface="Arial" panose="020B0604020202020204" pitchFamily="34" charset="0"/>
                <a:ea typeface="Calibri" panose="020F0502020204030204" pitchFamily="34" charset="0"/>
              </a:rPr>
              <a:t> be randomly tested from the first heat until the final</a:t>
            </a:r>
          </a:p>
          <a:p>
            <a:pPr marL="808038"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-Top 4  athletes</a:t>
            </a:r>
            <a:r>
              <a:rPr lang="en-CH" sz="1600" dirty="0">
                <a:solidFill>
                  <a:schemeClr val="tx2"/>
                </a:solidFill>
                <a:ea typeface="Calibri" panose="020F0502020204030204" pitchFamily="34" charset="0"/>
              </a:rPr>
              <a:t> mandatory tested</a:t>
            </a:r>
            <a:r>
              <a:rPr lang="en-CH" sz="1600" dirty="0">
                <a:solidFill>
                  <a:schemeClr val="tx2"/>
                </a:solidFill>
                <a:effectLst/>
                <a:latin typeface="Arial" panose="020B0604020202020204" pitchFamily="34" charset="0"/>
                <a:ea typeface="Calibri" panose="020F0502020204030204" pitchFamily="34" charset="0"/>
              </a:rPr>
              <a:t> after the final</a:t>
            </a:r>
          </a:p>
          <a:p>
            <a:pPr lvl="1"/>
            <a:endParaRPr lang="en-CH" sz="1600" b="1" dirty="0">
              <a:solidFill>
                <a:schemeClr val="tx2"/>
              </a:solidFill>
            </a:endParaRPr>
          </a:p>
        </p:txBody>
      </p:sp>
    </p:spTree>
    <p:extLst>
      <p:ext uri="{BB962C8B-B14F-4D97-AF65-F5344CB8AC3E}">
        <p14:creationId xmlns:p14="http://schemas.microsoft.com/office/powerpoint/2010/main" val="1413222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11DF8-155D-1E10-1D5A-F4DC159C8D11}"/>
              </a:ext>
            </a:extLst>
          </p:cNvPr>
          <p:cNvSpPr>
            <a:spLocks noGrp="1"/>
          </p:cNvSpPr>
          <p:nvPr>
            <p:ph type="title"/>
          </p:nvPr>
        </p:nvSpPr>
        <p:spPr>
          <a:xfrm>
            <a:off x="539552" y="555526"/>
            <a:ext cx="8229600" cy="569218"/>
          </a:xfrm>
        </p:spPr>
        <p:txBody>
          <a:bodyPr/>
          <a:lstStyle/>
          <a:p>
            <a:r>
              <a:rPr lang="en-CH" sz="2000" dirty="0">
                <a:solidFill>
                  <a:schemeClr val="tx2"/>
                </a:solidFill>
              </a:rPr>
              <a:t>Testing Procedure After Competition</a:t>
            </a:r>
          </a:p>
        </p:txBody>
      </p:sp>
      <p:sp>
        <p:nvSpPr>
          <p:cNvPr id="3" name="Content Placeholder 2">
            <a:extLst>
              <a:ext uri="{FF2B5EF4-FFF2-40B4-BE49-F238E27FC236}">
                <a16:creationId xmlns:a16="http://schemas.microsoft.com/office/drawing/2014/main" id="{D239877B-B709-25C4-DC27-20D81A9FC4A5}"/>
              </a:ext>
            </a:extLst>
          </p:cNvPr>
          <p:cNvSpPr>
            <a:spLocks noGrp="1"/>
          </p:cNvSpPr>
          <p:nvPr>
            <p:ph idx="1"/>
          </p:nvPr>
        </p:nvSpPr>
        <p:spPr>
          <a:xfrm>
            <a:off x="323528" y="1124744"/>
            <a:ext cx="8229600" cy="3895278"/>
          </a:xfrm>
        </p:spPr>
        <p:txBody>
          <a:bodyPr/>
          <a:lstStyle/>
          <a:p>
            <a:pPr algn="l">
              <a:buAutoNum type="arabicPeriod"/>
            </a:pPr>
            <a:r>
              <a:rPr lang="en-US" sz="1600" b="0" i="0" u="none" strike="noStrike" baseline="0" dirty="0">
                <a:solidFill>
                  <a:schemeClr val="tx2"/>
                </a:solidFill>
              </a:rPr>
              <a:t>Ski</a:t>
            </a:r>
            <a:r>
              <a:rPr lang="en-CH" sz="1600" b="0" i="0" u="none" strike="noStrike" baseline="0" dirty="0">
                <a:solidFill>
                  <a:schemeClr val="tx2"/>
                </a:solidFill>
              </a:rPr>
              <a:t>s/boards</a:t>
            </a:r>
            <a:r>
              <a:rPr lang="en-US" sz="1600" b="0" i="0" u="none" strike="noStrike" baseline="0" dirty="0">
                <a:solidFill>
                  <a:schemeClr val="tx2"/>
                </a:solidFill>
              </a:rPr>
              <a:t> delivered to the</a:t>
            </a:r>
            <a:r>
              <a:rPr lang="en-CH" sz="1600" b="0" i="0" u="none" strike="noStrike" baseline="0" dirty="0">
                <a:solidFill>
                  <a:schemeClr val="tx2"/>
                </a:solidFill>
              </a:rPr>
              <a:t> Fluor </a:t>
            </a:r>
            <a:r>
              <a:rPr lang="en-CH" sz="1600" dirty="0">
                <a:solidFill>
                  <a:schemeClr val="tx2"/>
                </a:solidFill>
              </a:rPr>
              <a:t>T</a:t>
            </a:r>
            <a:r>
              <a:rPr lang="en-US" sz="1600" b="0" i="0" u="none" strike="noStrike" baseline="0" dirty="0">
                <a:solidFill>
                  <a:schemeClr val="tx2"/>
                </a:solidFill>
              </a:rPr>
              <a:t>est </a:t>
            </a:r>
            <a:r>
              <a:rPr lang="en-CH" sz="1600" dirty="0">
                <a:solidFill>
                  <a:schemeClr val="tx2"/>
                </a:solidFill>
              </a:rPr>
              <a:t>A</a:t>
            </a:r>
            <a:r>
              <a:rPr lang="en-US" sz="1600" b="0" i="0" u="none" strike="noStrike" baseline="0" dirty="0">
                <a:solidFill>
                  <a:schemeClr val="tx2"/>
                </a:solidFill>
              </a:rPr>
              <a:t>rea</a:t>
            </a:r>
            <a:endParaRPr lang="en-CH" sz="1600" b="0" i="0" u="none" strike="noStrike" baseline="0" dirty="0">
              <a:solidFill>
                <a:schemeClr val="tx2"/>
              </a:solidFill>
            </a:endParaRPr>
          </a:p>
          <a:p>
            <a:pPr algn="l">
              <a:buAutoNum type="arabicPeriod"/>
            </a:pPr>
            <a:endParaRPr lang="en-US" sz="1600" b="0" i="0" u="none" strike="noStrike" baseline="0" dirty="0">
              <a:solidFill>
                <a:schemeClr val="tx2"/>
              </a:solidFill>
            </a:endParaRPr>
          </a:p>
          <a:p>
            <a:pPr marL="266700" indent="-266700" algn="l">
              <a:buNone/>
            </a:pPr>
            <a:r>
              <a:rPr lang="en-US" sz="1600" b="0" i="0" u="none" strike="noStrike" baseline="0" dirty="0">
                <a:solidFill>
                  <a:schemeClr val="tx2"/>
                </a:solidFill>
              </a:rPr>
              <a:t>2. The athlete personally put the ski</a:t>
            </a:r>
            <a:r>
              <a:rPr lang="en-CH" sz="1600" b="0" i="0" u="none" strike="noStrike" baseline="0" dirty="0">
                <a:solidFill>
                  <a:schemeClr val="tx2"/>
                </a:solidFill>
              </a:rPr>
              <a:t>s/boards</a:t>
            </a:r>
            <a:r>
              <a:rPr lang="en-US" sz="1600" b="0" i="0" u="none" strike="noStrike" baseline="0" dirty="0">
                <a:solidFill>
                  <a:schemeClr val="tx2"/>
                </a:solidFill>
              </a:rPr>
              <a:t> in the designated rack of the Fluor</a:t>
            </a:r>
            <a:r>
              <a:rPr lang="en-CH" sz="1600" dirty="0">
                <a:solidFill>
                  <a:schemeClr val="tx2"/>
                </a:solidFill>
              </a:rPr>
              <a:t> Equipment </a:t>
            </a:r>
            <a:r>
              <a:rPr lang="en-US" sz="1600" b="0" i="0" u="none" strike="noStrike" baseline="0" dirty="0">
                <a:solidFill>
                  <a:schemeClr val="tx2"/>
                </a:solidFill>
              </a:rPr>
              <a:t>Controller.</a:t>
            </a:r>
            <a:endParaRPr lang="en-CH" sz="1600" b="0" i="0" u="none" strike="noStrike" baseline="0" dirty="0">
              <a:solidFill>
                <a:schemeClr val="tx2"/>
              </a:solidFill>
            </a:endParaRPr>
          </a:p>
          <a:p>
            <a:pPr marL="266700" indent="-266700" algn="l">
              <a:buNone/>
            </a:pPr>
            <a:endParaRPr lang="en-US" sz="1600" b="0" i="0" u="none" strike="noStrike" baseline="0" dirty="0">
              <a:solidFill>
                <a:schemeClr val="tx2"/>
              </a:solidFill>
            </a:endParaRPr>
          </a:p>
          <a:p>
            <a:pPr marL="0" indent="0" algn="l">
              <a:buNone/>
            </a:pPr>
            <a:r>
              <a:rPr lang="en-CH" sz="1600" dirty="0">
                <a:solidFill>
                  <a:schemeClr val="tx2"/>
                </a:solidFill>
              </a:rPr>
              <a:t>3</a:t>
            </a:r>
            <a:r>
              <a:rPr lang="en-US" sz="1600" b="0" i="0" u="none" strike="noStrike" baseline="0" dirty="0">
                <a:solidFill>
                  <a:schemeClr val="tx2"/>
                </a:solidFill>
              </a:rPr>
              <a:t>. Ski</a:t>
            </a:r>
            <a:r>
              <a:rPr lang="en-CH" sz="1600" b="0" i="0" u="none" strike="noStrike" baseline="0" dirty="0">
                <a:solidFill>
                  <a:schemeClr val="tx2"/>
                </a:solidFill>
              </a:rPr>
              <a:t>s/boards</a:t>
            </a:r>
            <a:r>
              <a:rPr lang="en-US" sz="1600" b="0" i="0" u="none" strike="noStrike" baseline="0" dirty="0">
                <a:solidFill>
                  <a:schemeClr val="tx2"/>
                </a:solidFill>
              </a:rPr>
              <a:t> are tested (tent).</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CH" sz="1600" dirty="0">
                <a:solidFill>
                  <a:schemeClr val="tx2"/>
                </a:solidFill>
              </a:rPr>
              <a:t>4</a:t>
            </a:r>
            <a:r>
              <a:rPr lang="en-US" sz="1600" b="0" i="0" u="none" strike="noStrike" baseline="0" dirty="0">
                <a:solidFill>
                  <a:schemeClr val="tx2"/>
                </a:solidFill>
              </a:rPr>
              <a:t>. All data collected will be register in a data base by FIS.</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266700" indent="-266700" algn="l">
              <a:buNone/>
            </a:pPr>
            <a:r>
              <a:rPr lang="en-CH" sz="1600" dirty="0">
                <a:solidFill>
                  <a:schemeClr val="tx2"/>
                </a:solidFill>
              </a:rPr>
              <a:t>5</a:t>
            </a:r>
            <a:r>
              <a:rPr lang="en-US" sz="1600" b="0" i="0" u="none" strike="noStrike" baseline="0" dirty="0">
                <a:solidFill>
                  <a:schemeClr val="tx2"/>
                </a:solidFill>
              </a:rPr>
              <a:t>. After the ski</a:t>
            </a:r>
            <a:r>
              <a:rPr lang="en-CH" sz="1600" b="0" i="0" u="none" strike="noStrike" baseline="0" dirty="0">
                <a:solidFill>
                  <a:schemeClr val="tx2"/>
                </a:solidFill>
              </a:rPr>
              <a:t>s/boards</a:t>
            </a:r>
            <a:r>
              <a:rPr lang="en-US" sz="1600" b="0" i="0" u="none" strike="noStrike" baseline="0" dirty="0">
                <a:solidFill>
                  <a:schemeClr val="tx2"/>
                </a:solidFill>
              </a:rPr>
              <a:t> have been tested, they will be placed in the designated rack and can be collect</a:t>
            </a:r>
            <a:r>
              <a:rPr lang="en-CH" sz="1600" b="0" i="0" u="none" strike="noStrike" baseline="0" dirty="0">
                <a:solidFill>
                  <a:schemeClr val="tx2"/>
                </a:solidFill>
              </a:rPr>
              <a:t> </a:t>
            </a:r>
            <a:r>
              <a:rPr lang="en-GB" sz="1600" b="0" i="0" u="none" strike="noStrike" baseline="0" dirty="0">
                <a:solidFill>
                  <a:schemeClr val="tx2"/>
                </a:solidFill>
              </a:rPr>
              <a:t>by athlete</a:t>
            </a:r>
            <a:r>
              <a:rPr lang="en-CH" sz="1600" b="0" i="0" u="none" strike="noStrike" baseline="0" dirty="0">
                <a:solidFill>
                  <a:schemeClr val="tx2"/>
                </a:solidFill>
              </a:rPr>
              <a:t>s</a:t>
            </a:r>
            <a:r>
              <a:rPr lang="en-GB" sz="1600" b="0" i="0" u="none" strike="noStrike" baseline="0" dirty="0">
                <a:solidFill>
                  <a:schemeClr val="tx2"/>
                </a:solidFill>
              </a:rPr>
              <a:t> or teams.</a:t>
            </a:r>
          </a:p>
          <a:p>
            <a:pPr marL="0" indent="0" algn="l">
              <a:buNone/>
            </a:pPr>
            <a:endParaRPr lang="en-CH" sz="1800" dirty="0"/>
          </a:p>
        </p:txBody>
      </p:sp>
    </p:spTree>
    <p:extLst>
      <p:ext uri="{BB962C8B-B14F-4D97-AF65-F5344CB8AC3E}">
        <p14:creationId xmlns:p14="http://schemas.microsoft.com/office/powerpoint/2010/main" val="2282969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906C1-FB51-04C7-4A45-8C63E897159E}"/>
              </a:ext>
            </a:extLst>
          </p:cNvPr>
          <p:cNvSpPr>
            <a:spLocks noGrp="1"/>
          </p:cNvSpPr>
          <p:nvPr>
            <p:ph type="title"/>
          </p:nvPr>
        </p:nvSpPr>
        <p:spPr/>
        <p:txBody>
          <a:bodyPr/>
          <a:lstStyle/>
          <a:p>
            <a:r>
              <a:rPr lang="en-GB" sz="2000" b="1" i="0" u="none" strike="noStrike" baseline="0" dirty="0">
                <a:solidFill>
                  <a:srgbClr val="FF0000"/>
                </a:solidFill>
              </a:rPr>
              <a:t>Red ski</a:t>
            </a:r>
            <a:r>
              <a:rPr lang="en-CH" sz="2000" b="1" i="0" u="none" strike="noStrike" baseline="0" dirty="0">
                <a:solidFill>
                  <a:srgbClr val="FF0000"/>
                </a:solidFill>
              </a:rPr>
              <a:t>/board</a:t>
            </a:r>
            <a:endParaRPr lang="en-CH" sz="2000" dirty="0"/>
          </a:p>
        </p:txBody>
      </p:sp>
      <p:sp>
        <p:nvSpPr>
          <p:cNvPr id="3" name="Content Placeholder 2">
            <a:extLst>
              <a:ext uri="{FF2B5EF4-FFF2-40B4-BE49-F238E27FC236}">
                <a16:creationId xmlns:a16="http://schemas.microsoft.com/office/drawing/2014/main" id="{7EB8FD37-1231-4074-43E0-58D5B355AE06}"/>
              </a:ext>
            </a:extLst>
          </p:cNvPr>
          <p:cNvSpPr>
            <a:spLocks noGrp="1"/>
          </p:cNvSpPr>
          <p:nvPr>
            <p:ph idx="1"/>
          </p:nvPr>
        </p:nvSpPr>
        <p:spPr>
          <a:xfrm>
            <a:off x="457200" y="1419622"/>
            <a:ext cx="8229600" cy="3816424"/>
          </a:xfrm>
        </p:spPr>
        <p:txBody>
          <a:bodyPr/>
          <a:lstStyle/>
          <a:p>
            <a:pPr marL="182563" indent="-182563" algn="l">
              <a:buNone/>
            </a:pPr>
            <a:r>
              <a:rPr lang="en-US" sz="1800" b="0" i="0" u="none" strike="noStrike" baseline="0" dirty="0">
                <a:solidFill>
                  <a:schemeClr val="tx2"/>
                </a:solidFill>
              </a:rPr>
              <a:t>- </a:t>
            </a:r>
            <a:r>
              <a:rPr lang="en-US" sz="1600" b="0" i="0" u="none" strike="noStrike" baseline="0" dirty="0">
                <a:solidFill>
                  <a:schemeClr val="tx2"/>
                </a:solidFill>
              </a:rPr>
              <a:t>When an athlete ski</a:t>
            </a:r>
            <a:r>
              <a:rPr lang="en-CH" sz="1600" b="0" i="0" u="none" strike="noStrike" baseline="0" dirty="0">
                <a:solidFill>
                  <a:schemeClr val="tx2"/>
                </a:solidFill>
              </a:rPr>
              <a:t>/board</a:t>
            </a:r>
            <a:r>
              <a:rPr lang="en-US" sz="1600" b="0" i="0" u="none" strike="noStrike" baseline="0" dirty="0">
                <a:solidFill>
                  <a:schemeClr val="tx2"/>
                </a:solidFill>
              </a:rPr>
              <a:t> is control</a:t>
            </a:r>
            <a:r>
              <a:rPr lang="en-CH" sz="1600" b="0" i="0" u="none" strike="noStrike" baseline="0" dirty="0">
                <a:solidFill>
                  <a:schemeClr val="tx2"/>
                </a:solidFill>
              </a:rPr>
              <a:t>led</a:t>
            </a:r>
            <a:r>
              <a:rPr lang="en-US" sz="1600" b="0" i="0" u="none" strike="noStrike" baseline="0" dirty="0">
                <a:solidFill>
                  <a:schemeClr val="tx2"/>
                </a:solidFill>
              </a:rPr>
              <a:t> “</a:t>
            </a:r>
            <a:r>
              <a:rPr lang="en-US" sz="1600" b="1" i="0" u="none" strike="noStrike" baseline="0" dirty="0">
                <a:solidFill>
                  <a:srgbClr val="FF0000"/>
                </a:solidFill>
              </a:rPr>
              <a:t>Red Fluor</a:t>
            </a:r>
            <a:r>
              <a:rPr lang="en-US" sz="1600" b="0" i="0" u="none" strike="noStrike" baseline="0" dirty="0">
                <a:solidFill>
                  <a:schemeClr val="tx2"/>
                </a:solidFill>
              </a:rPr>
              <a:t>”, the staff</a:t>
            </a:r>
            <a:r>
              <a:rPr lang="en-CH" sz="1600" b="0" i="0" u="none" strike="noStrike" baseline="0" dirty="0">
                <a:solidFill>
                  <a:schemeClr val="tx2"/>
                </a:solidFill>
              </a:rPr>
              <a:t> representing the racer</a:t>
            </a:r>
            <a:r>
              <a:rPr lang="en-US" sz="1600" b="0" i="0" u="none" strike="noStrike" baseline="0" dirty="0">
                <a:solidFill>
                  <a:schemeClr val="tx2"/>
                </a:solidFill>
              </a:rPr>
              <a:t> will be informed by the Equipment</a:t>
            </a:r>
            <a:r>
              <a:rPr lang="en-CH" sz="1600" b="0" i="0" u="none" strike="noStrike" baseline="0" dirty="0">
                <a:solidFill>
                  <a:schemeClr val="tx2"/>
                </a:solidFill>
              </a:rPr>
              <a:t> Fluor </a:t>
            </a:r>
            <a:r>
              <a:rPr lang="en-GB" sz="1600" b="0" i="0" u="none" strike="noStrike" baseline="0" dirty="0">
                <a:solidFill>
                  <a:schemeClr val="tx2"/>
                </a:solidFill>
              </a:rPr>
              <a:t>Controller.</a:t>
            </a:r>
          </a:p>
          <a:p>
            <a:pPr marL="92075" indent="-92075" algn="l">
              <a:buNone/>
            </a:pPr>
            <a:r>
              <a:rPr lang="en-US" sz="1600" b="0" i="0" u="none" strike="noStrike" baseline="0" dirty="0">
                <a:solidFill>
                  <a:schemeClr val="tx2"/>
                </a:solidFill>
              </a:rPr>
              <a:t>- A maximum amount of t</a:t>
            </a:r>
            <a:r>
              <a:rPr lang="en-CH" sz="1600" b="0" i="0" u="none" strike="noStrike" baseline="0" dirty="0">
                <a:solidFill>
                  <a:schemeClr val="tx2"/>
                </a:solidFill>
              </a:rPr>
              <a:t>wo</a:t>
            </a:r>
            <a:r>
              <a:rPr lang="en-US" sz="1600" b="0" i="0" u="none" strike="noStrike" baseline="0" dirty="0">
                <a:solidFill>
                  <a:schemeClr val="tx2"/>
                </a:solidFill>
              </a:rPr>
              <a:t> people (athlete include) can come</a:t>
            </a:r>
            <a:r>
              <a:rPr lang="en-CH" sz="1600" b="0" i="0" u="none" strike="noStrike" baseline="0" dirty="0">
                <a:solidFill>
                  <a:schemeClr val="tx2"/>
                </a:solidFill>
              </a:rPr>
              <a:t> to the tent</a:t>
            </a:r>
            <a:r>
              <a:rPr lang="en-US" sz="1600" b="0" i="0" u="none" strike="noStrike" baseline="0" dirty="0">
                <a:solidFill>
                  <a:schemeClr val="tx2"/>
                </a:solidFill>
              </a:rPr>
              <a:t> to collect racing ski</a:t>
            </a:r>
            <a:r>
              <a:rPr lang="en-CH" sz="1600" b="0" i="0" u="none" strike="noStrike" baseline="0" dirty="0">
                <a:solidFill>
                  <a:schemeClr val="tx2"/>
                </a:solidFill>
              </a:rPr>
              <a:t>s/boards</a:t>
            </a:r>
            <a:r>
              <a:rPr lang="en-US" sz="1600" b="0" i="0" u="none" strike="noStrike" baseline="0" dirty="0">
                <a:solidFill>
                  <a:schemeClr val="tx2"/>
                </a:solidFill>
              </a:rPr>
              <a:t>.</a:t>
            </a:r>
          </a:p>
          <a:p>
            <a:pPr marL="92075" indent="-92075" algn="l">
              <a:buNone/>
            </a:pPr>
            <a:r>
              <a:rPr lang="en-US" sz="1600" b="0" i="0" u="none" strike="noStrike" baseline="0" dirty="0">
                <a:solidFill>
                  <a:schemeClr val="tx2"/>
                </a:solidFill>
              </a:rPr>
              <a:t>-</a:t>
            </a:r>
            <a:r>
              <a:rPr lang="en-CH" sz="1600" dirty="0">
                <a:solidFill>
                  <a:schemeClr val="tx2"/>
                </a:solidFill>
              </a:rPr>
              <a:t>If request,</a:t>
            </a:r>
            <a:r>
              <a:rPr lang="en-US" sz="1600" b="0" i="0" u="none" strike="noStrike" baseline="0" dirty="0">
                <a:solidFill>
                  <a:schemeClr val="tx2"/>
                </a:solidFill>
              </a:rPr>
              <a:t> </a:t>
            </a:r>
            <a:r>
              <a:rPr lang="en-CH" sz="1600" dirty="0">
                <a:solidFill>
                  <a:schemeClr val="tx2"/>
                </a:solidFill>
              </a:rPr>
              <a:t>t</a:t>
            </a:r>
            <a:r>
              <a:rPr lang="en-US" sz="1600" b="0" i="0" u="none" strike="noStrike" baseline="0" dirty="0">
                <a:solidFill>
                  <a:schemeClr val="tx2"/>
                </a:solidFill>
              </a:rPr>
              <a:t>he Equipment</a:t>
            </a:r>
            <a:r>
              <a:rPr lang="en-CH" sz="1600" b="0" i="0" u="none" strike="noStrike" baseline="0" dirty="0">
                <a:solidFill>
                  <a:schemeClr val="tx2"/>
                </a:solidFill>
              </a:rPr>
              <a:t> Fluor</a:t>
            </a:r>
            <a:r>
              <a:rPr lang="en-US" sz="1600" b="0" i="0" u="none" strike="noStrike" baseline="0" dirty="0">
                <a:solidFill>
                  <a:schemeClr val="tx2"/>
                </a:solidFill>
              </a:rPr>
              <a:t> Controller</a:t>
            </a:r>
            <a:r>
              <a:rPr lang="en-CH" sz="1600" b="0" i="0" u="none" strike="noStrike" baseline="0" dirty="0">
                <a:solidFill>
                  <a:schemeClr val="tx2"/>
                </a:solidFill>
              </a:rPr>
              <a:t>, after the end of the race,</a:t>
            </a:r>
            <a:r>
              <a:rPr lang="en-US" sz="1600" b="0" i="0" u="none" strike="noStrike" baseline="0" dirty="0">
                <a:solidFill>
                  <a:schemeClr val="tx2"/>
                </a:solidFill>
              </a:rPr>
              <a:t> will show the</a:t>
            </a:r>
            <a:r>
              <a:rPr lang="en-CH" sz="1600" b="0" i="0" u="none" strike="noStrike" baseline="0" dirty="0">
                <a:solidFill>
                  <a:schemeClr val="tx2"/>
                </a:solidFill>
              </a:rPr>
              <a:t> results</a:t>
            </a:r>
            <a:r>
              <a:rPr lang="en-US" sz="1600" b="0" i="0" u="none" strike="noStrike" baseline="0" dirty="0">
                <a:solidFill>
                  <a:schemeClr val="tx2"/>
                </a:solidFill>
              </a:rPr>
              <a:t> that:</a:t>
            </a:r>
          </a:p>
          <a:p>
            <a:pPr marL="92075" indent="-920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will disqualify the athlete after competition (DSQ).</a:t>
            </a:r>
          </a:p>
          <a:p>
            <a:pPr marL="0" indent="0" algn="l">
              <a:buNone/>
            </a:pPr>
            <a:r>
              <a:rPr lang="en-US" sz="1600" b="0" i="0" u="none" strike="noStrike" baseline="0" dirty="0">
                <a:solidFill>
                  <a:schemeClr val="tx2"/>
                </a:solidFill>
              </a:rPr>
              <a:t>- All data collected will be register in a</a:t>
            </a:r>
            <a:r>
              <a:rPr lang="en-CH" sz="1600" b="0" i="0" u="none" strike="noStrike" baseline="0" dirty="0">
                <a:solidFill>
                  <a:schemeClr val="tx2"/>
                </a:solidFill>
              </a:rPr>
              <a:t> FIS</a:t>
            </a:r>
            <a:r>
              <a:rPr lang="en-US" sz="1600" b="0" i="0" u="none" strike="noStrike" baseline="0" dirty="0">
                <a:solidFill>
                  <a:schemeClr val="tx2"/>
                </a:solidFill>
              </a:rPr>
              <a:t> data base.</a:t>
            </a:r>
          </a:p>
          <a:p>
            <a:pPr marL="92075" indent="-92075" algn="l">
              <a:buNone/>
            </a:pPr>
            <a:r>
              <a:rPr lang="en-US" sz="1600" b="0" i="0" u="none" strike="noStrike" baseline="0" dirty="0">
                <a:solidFill>
                  <a:schemeClr val="tx2"/>
                </a:solidFill>
              </a:rPr>
              <a:t>- </a:t>
            </a:r>
            <a:r>
              <a:rPr lang="en-CH" sz="1600" dirty="0">
                <a:solidFill>
                  <a:schemeClr val="tx2"/>
                </a:solidFill>
              </a:rPr>
              <a:t>Any</a:t>
            </a:r>
            <a:r>
              <a:rPr lang="en-US" sz="1600" b="0" i="0" u="none" strike="noStrike" baseline="0" dirty="0">
                <a:solidFill>
                  <a:schemeClr val="tx2"/>
                </a:solidFill>
              </a:rPr>
              <a:t> </a:t>
            </a:r>
            <a:r>
              <a:rPr lang="en-CH" sz="1600" b="0" i="0" u="none" strike="noStrike" baseline="0" dirty="0">
                <a:solidFill>
                  <a:schemeClr val="tx2"/>
                </a:solidFill>
              </a:rPr>
              <a:t>re</a:t>
            </a:r>
            <a:r>
              <a:rPr lang="en-US" sz="1600" b="0" i="0" u="none" strike="noStrike" baseline="0" dirty="0">
                <a:solidFill>
                  <a:schemeClr val="tx2"/>
                </a:solidFill>
              </a:rPr>
              <a:t>measurements will</a:t>
            </a:r>
            <a:r>
              <a:rPr lang="en-CH" sz="1600" b="0" i="0" u="none" strike="noStrike" baseline="0" dirty="0">
                <a:solidFill>
                  <a:schemeClr val="tx2"/>
                </a:solidFill>
              </a:rPr>
              <a:t> not</a:t>
            </a:r>
            <a:r>
              <a:rPr lang="en-US" sz="1600" b="0" i="0" u="none" strike="noStrike" baseline="0" dirty="0">
                <a:solidFill>
                  <a:schemeClr val="tx2"/>
                </a:solidFill>
              </a:rPr>
              <a:t> be considered when the “Red Fluor” ski</a:t>
            </a:r>
            <a:r>
              <a:rPr lang="en-CH" sz="1600" b="0" i="0" u="none" strike="noStrike" baseline="0" dirty="0">
                <a:solidFill>
                  <a:schemeClr val="tx2"/>
                </a:solidFill>
              </a:rPr>
              <a:t>/board</a:t>
            </a:r>
            <a:r>
              <a:rPr lang="en-US" sz="1600" b="0" i="0" u="none" strike="noStrike" baseline="0" dirty="0">
                <a:solidFill>
                  <a:schemeClr val="tx2"/>
                </a:solidFill>
              </a:rPr>
              <a:t> get out of the </a:t>
            </a:r>
            <a:r>
              <a:rPr lang="en-CH" sz="1600" b="0" i="0" u="none" strike="noStrike" baseline="0" dirty="0">
                <a:solidFill>
                  <a:schemeClr val="tx2"/>
                </a:solidFill>
              </a:rPr>
              <a:t>dedicated Red rack</a:t>
            </a:r>
            <a:r>
              <a:rPr lang="en-US" sz="1600" b="0" i="0" u="none" strike="noStrike" baseline="0" dirty="0">
                <a:solidFill>
                  <a:schemeClr val="tx2"/>
                </a:solidFill>
              </a:rPr>
              <a:t>.</a:t>
            </a:r>
            <a:endParaRPr lang="en-CH" sz="1600" dirty="0">
              <a:solidFill>
                <a:schemeClr val="tx2"/>
              </a:solidFill>
            </a:endParaRPr>
          </a:p>
        </p:txBody>
      </p:sp>
    </p:spTree>
    <p:extLst>
      <p:ext uri="{BB962C8B-B14F-4D97-AF65-F5344CB8AC3E}">
        <p14:creationId xmlns:p14="http://schemas.microsoft.com/office/powerpoint/2010/main" val="42093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A224-7842-845D-D88F-9099E89A217C}"/>
              </a:ext>
            </a:extLst>
          </p:cNvPr>
          <p:cNvSpPr>
            <a:spLocks noGrp="1"/>
          </p:cNvSpPr>
          <p:nvPr>
            <p:ph type="title"/>
          </p:nvPr>
        </p:nvSpPr>
        <p:spPr>
          <a:xfrm>
            <a:off x="457200" y="706388"/>
            <a:ext cx="8229600" cy="353194"/>
          </a:xfrm>
        </p:spPr>
        <p:txBody>
          <a:bodyPr/>
          <a:lstStyle/>
          <a:p>
            <a:r>
              <a:rPr lang="en-CH" sz="2000" dirty="0">
                <a:solidFill>
                  <a:schemeClr val="tx2"/>
                </a:solidFill>
              </a:rPr>
              <a:t>ICR</a:t>
            </a:r>
          </a:p>
        </p:txBody>
      </p:sp>
      <p:sp>
        <p:nvSpPr>
          <p:cNvPr id="3" name="Content Placeholder 2">
            <a:extLst>
              <a:ext uri="{FF2B5EF4-FFF2-40B4-BE49-F238E27FC236}">
                <a16:creationId xmlns:a16="http://schemas.microsoft.com/office/drawing/2014/main" id="{573B3A05-0038-8E7D-F0E6-4FD16FB66FCB}"/>
              </a:ext>
            </a:extLst>
          </p:cNvPr>
          <p:cNvSpPr>
            <a:spLocks noGrp="1"/>
          </p:cNvSpPr>
          <p:nvPr>
            <p:ph idx="1"/>
          </p:nvPr>
        </p:nvSpPr>
        <p:spPr>
          <a:xfrm>
            <a:off x="457200" y="1635646"/>
            <a:ext cx="8229600" cy="1872208"/>
          </a:xfrm>
        </p:spPr>
        <p:txBody>
          <a:bodyPr/>
          <a:lstStyle/>
          <a:p>
            <a:pPr marL="0" indent="0">
              <a:buNone/>
            </a:pPr>
            <a:r>
              <a:rPr lang="en-CH" sz="1600" b="1" i="0" u="none" strike="noStrike" baseline="0" dirty="0">
                <a:solidFill>
                  <a:schemeClr val="tx2"/>
                </a:solidFill>
              </a:rPr>
              <a:t>222.8</a:t>
            </a:r>
          </a:p>
          <a:p>
            <a:pPr marL="0" indent="0" algn="l">
              <a:buNone/>
            </a:pPr>
            <a:r>
              <a:rPr lang="en-US" sz="1600" b="0" i="0" u="none" strike="noStrike" baseline="0" dirty="0">
                <a:solidFill>
                  <a:schemeClr val="tx2"/>
                </a:solidFill>
              </a:rPr>
              <a:t>Use of fluorinated wax or tuning products containing fluorine is prohibited for all</a:t>
            </a:r>
          </a:p>
          <a:p>
            <a:pPr marL="0" indent="0" algn="l">
              <a:buNone/>
            </a:pPr>
            <a:r>
              <a:rPr lang="en-US" sz="1600" b="0" i="0" u="none" strike="noStrike" baseline="0" dirty="0">
                <a:solidFill>
                  <a:schemeClr val="tx2"/>
                </a:solidFill>
              </a:rPr>
              <a:t>FIS disciplines and levels. Fluorinated wax can be a competitive advantage and its</a:t>
            </a:r>
          </a:p>
          <a:p>
            <a:pPr marL="0" indent="0" algn="l">
              <a:buNone/>
            </a:pPr>
            <a:r>
              <a:rPr lang="en-US" sz="1600" b="0" i="0" u="none" strike="noStrike" baseline="0" dirty="0">
                <a:solidFill>
                  <a:schemeClr val="tx2"/>
                </a:solidFill>
              </a:rPr>
              <a:t>use in competition will result in disqualification. (see competition rules and</a:t>
            </a:r>
          </a:p>
          <a:p>
            <a:pPr marL="0" indent="0" algn="l">
              <a:buNone/>
            </a:pPr>
            <a:r>
              <a:rPr lang="en-GB" sz="1600" b="0" i="0" u="none" strike="noStrike" baseline="0" dirty="0">
                <a:solidFill>
                  <a:schemeClr val="tx2"/>
                </a:solidFill>
              </a:rPr>
              <a:t>equipment specifications.)</a:t>
            </a:r>
            <a:endParaRPr lang="en-CH" sz="1600" dirty="0">
              <a:solidFill>
                <a:schemeClr val="tx2"/>
              </a:solidFill>
            </a:endParaRPr>
          </a:p>
        </p:txBody>
      </p:sp>
    </p:spTree>
    <p:extLst>
      <p:ext uri="{BB962C8B-B14F-4D97-AF65-F5344CB8AC3E}">
        <p14:creationId xmlns:p14="http://schemas.microsoft.com/office/powerpoint/2010/main" val="4082431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8C884-5D18-21BA-EDC3-2C9DA3113658}"/>
              </a:ext>
            </a:extLst>
          </p:cNvPr>
          <p:cNvSpPr>
            <a:spLocks noGrp="1"/>
          </p:cNvSpPr>
          <p:nvPr>
            <p:ph type="title"/>
          </p:nvPr>
        </p:nvSpPr>
        <p:spPr>
          <a:xfrm>
            <a:off x="611560" y="555526"/>
            <a:ext cx="8229600" cy="648072"/>
          </a:xfrm>
        </p:spPr>
        <p:txBody>
          <a:bodyPr/>
          <a:lstStyle/>
          <a:p>
            <a:r>
              <a:rPr lang="en-CH" sz="2000" dirty="0">
                <a:solidFill>
                  <a:schemeClr val="tx2"/>
                </a:solidFill>
              </a:rPr>
              <a:t>Procedure and summarizing the result</a:t>
            </a:r>
          </a:p>
        </p:txBody>
      </p:sp>
      <p:sp>
        <p:nvSpPr>
          <p:cNvPr id="7" name="Content Placeholder 6">
            <a:extLst>
              <a:ext uri="{FF2B5EF4-FFF2-40B4-BE49-F238E27FC236}">
                <a16:creationId xmlns:a16="http://schemas.microsoft.com/office/drawing/2014/main" id="{427E9199-D19A-FF2C-CC01-B3A7864C24F0}"/>
              </a:ext>
            </a:extLst>
          </p:cNvPr>
          <p:cNvSpPr>
            <a:spLocks noGrp="1"/>
          </p:cNvSpPr>
          <p:nvPr>
            <p:ph idx="1"/>
          </p:nvPr>
        </p:nvSpPr>
        <p:spPr>
          <a:xfrm>
            <a:off x="395536" y="1059582"/>
            <a:ext cx="8229600" cy="3672408"/>
          </a:xfrm>
        </p:spPr>
        <p:txBody>
          <a:bodyPr/>
          <a:lstStyle/>
          <a:p>
            <a:pPr marL="0" lvl="0" indent="0">
              <a:buSzPts val="1000"/>
              <a:buNone/>
              <a:tabLst>
                <a:tab pos="457200" algn="l"/>
              </a:tabLst>
            </a:pPr>
            <a:endParaRPr lang="en-CH" sz="1600" dirty="0">
              <a:solidFill>
                <a:schemeClr val="tx2"/>
              </a:solidFill>
            </a:endParaRPr>
          </a:p>
          <a:p>
            <a:pPr lvl="0">
              <a:buSzPts val="1000"/>
              <a:tabLst>
                <a:tab pos="457200" algn="l"/>
              </a:tabLst>
            </a:pPr>
            <a:r>
              <a:rPr lang="en-CH" sz="1600" dirty="0">
                <a:solidFill>
                  <a:schemeClr val="tx2"/>
                </a:solidFill>
                <a:effectLst/>
                <a:ea typeface="Times New Roman" panose="02020603050405020304" pitchFamily="18" charset="0"/>
              </a:rPr>
              <a:t>0-1 </a:t>
            </a:r>
            <a:r>
              <a:rPr lang="en-US" sz="1600" dirty="0">
                <a:solidFill>
                  <a:schemeClr val="tx2"/>
                </a:solidFill>
                <a:effectLst/>
                <a:ea typeface="Times New Roman" panose="02020603050405020304" pitchFamily="18" charset="0"/>
              </a:rPr>
              <a:t>GREEN, move to next point, up to three points</a:t>
            </a:r>
            <a:endParaRPr lang="en-CH" sz="1600" dirty="0">
              <a:solidFill>
                <a:schemeClr val="tx2"/>
              </a:solidFill>
              <a:effectLst/>
              <a:ea typeface="Times New Roman" panose="02020603050405020304" pitchFamily="18" charset="0"/>
            </a:endParaRPr>
          </a:p>
          <a:p>
            <a:pPr marL="0" lvl="0" indent="0">
              <a:buSzPts val="1000"/>
              <a:buNone/>
              <a:tabLst>
                <a:tab pos="457200" algn="l"/>
              </a:tabLst>
            </a:pPr>
            <a:endParaRPr lang="en-CH" sz="1600" dirty="0">
              <a:solidFill>
                <a:schemeClr val="tx2"/>
              </a:solidFill>
              <a:effectLst/>
              <a:ea typeface="Calibri" panose="020F0502020204030204" pitchFamily="34" charset="0"/>
            </a:endParaRPr>
          </a:p>
          <a:p>
            <a:pPr lvl="0">
              <a:buSzPts val="1000"/>
              <a:tabLst>
                <a:tab pos="457200" algn="l"/>
              </a:tabLst>
            </a:pPr>
            <a:r>
              <a:rPr lang="en-CH" sz="1600" dirty="0">
                <a:solidFill>
                  <a:schemeClr val="tx2"/>
                </a:solidFill>
                <a:effectLst/>
                <a:ea typeface="Times New Roman" panose="02020603050405020304" pitchFamily="18" charset="0"/>
              </a:rPr>
              <a:t>If &gt;1 RED but remeasure without moving the instrument if &lt;1 GREEN if &gt;1 RED,</a:t>
            </a:r>
          </a:p>
          <a:p>
            <a:pPr marL="0" lvl="0" indent="0">
              <a:buSzPts val="1000"/>
              <a:buNone/>
              <a:tabLst>
                <a:tab pos="457200" algn="l"/>
              </a:tabLst>
            </a:pPr>
            <a:r>
              <a:rPr lang="en-CH" sz="1600" dirty="0">
                <a:solidFill>
                  <a:schemeClr val="tx2"/>
                </a:solidFill>
                <a:ea typeface="Times New Roman" panose="02020603050405020304" pitchFamily="18" charset="0"/>
              </a:rPr>
              <a:t>      Green means green point, Red means red point.</a:t>
            </a:r>
          </a:p>
          <a:p>
            <a:pPr marL="0" lvl="0" indent="0">
              <a:buSzPts val="1000"/>
              <a:buNone/>
              <a:tabLst>
                <a:tab pos="457200" algn="l"/>
              </a:tabLst>
            </a:pPr>
            <a:endParaRPr lang="en-CH" sz="1600" dirty="0">
              <a:solidFill>
                <a:schemeClr val="tx2"/>
              </a:solidFill>
              <a:ea typeface="Times New Roman" panose="02020603050405020304" pitchFamily="18" charset="0"/>
            </a:endParaRPr>
          </a:p>
          <a:p>
            <a:pPr lvl="0">
              <a:buSzPts val="1000"/>
              <a:tabLst>
                <a:tab pos="457200" algn="l"/>
              </a:tabLst>
            </a:pPr>
            <a:r>
              <a:rPr lang="en-CH" sz="1600" dirty="0">
                <a:solidFill>
                  <a:schemeClr val="tx2"/>
                </a:solidFill>
                <a:effectLst/>
                <a:ea typeface="Times New Roman" panose="02020603050405020304" pitchFamily="18" charset="0"/>
              </a:rPr>
              <a:t>If RED continue to next point</a:t>
            </a:r>
          </a:p>
          <a:p>
            <a:pPr>
              <a:buSzPts val="1000"/>
              <a:tabLst>
                <a:tab pos="457200" algn="l"/>
              </a:tabLst>
            </a:pPr>
            <a:r>
              <a:rPr lang="en-CH" sz="1600" dirty="0">
                <a:solidFill>
                  <a:srgbClr val="FF0000"/>
                </a:solidFill>
                <a:ea typeface="Times New Roman" panose="02020603050405020304" pitchFamily="18" charset="0"/>
              </a:rPr>
              <a:t>If RED but close to threshold, make a background measurement and remeasure</a:t>
            </a:r>
            <a:endParaRPr lang="en-CH" sz="1600" dirty="0">
              <a:solidFill>
                <a:srgbClr val="FF0000"/>
              </a:solidFill>
              <a:effectLst/>
              <a:ea typeface="Times New Roman" panose="02020603050405020304" pitchFamily="18" charset="0"/>
            </a:endParaRPr>
          </a:p>
          <a:p>
            <a:pPr marL="0" indent="0">
              <a:buNone/>
            </a:pPr>
            <a:endParaRPr lang="en-CH" sz="1600" dirty="0">
              <a:solidFill>
                <a:schemeClr val="tx2"/>
              </a:solidFill>
              <a:ea typeface="Calibri" panose="020F0502020204030204" pitchFamily="34" charset="0"/>
            </a:endParaRPr>
          </a:p>
          <a:p>
            <a:r>
              <a:rPr lang="en-GB" sz="1600" dirty="0">
                <a:solidFill>
                  <a:schemeClr val="tx2"/>
                </a:solidFill>
                <a:ea typeface="Times New Roman" panose="02020603050405020304" pitchFamily="18" charset="0"/>
              </a:rPr>
              <a:t>I</a:t>
            </a:r>
            <a:r>
              <a:rPr lang="en-CH" sz="1600" dirty="0">
                <a:solidFill>
                  <a:schemeClr val="tx2"/>
                </a:solidFill>
                <a:ea typeface="Times New Roman" panose="02020603050405020304" pitchFamily="18" charset="0"/>
              </a:rPr>
              <a:t>f RED value is noted move the ski to the side, continue with other skis and then remeasure the previous ski for confirmation</a:t>
            </a:r>
            <a:r>
              <a:rPr lang="en-CH" sz="1600" dirty="0">
                <a:solidFill>
                  <a:schemeClr val="tx2"/>
                </a:solidFill>
                <a:effectLst/>
                <a:ea typeface="Times New Roman" panose="02020603050405020304" pitchFamily="18" charset="0"/>
              </a:rPr>
              <a:t> </a:t>
            </a:r>
            <a:endParaRPr lang="en-CH" sz="1600" dirty="0">
              <a:solidFill>
                <a:schemeClr val="tx2"/>
              </a:solidFill>
              <a:effectLst/>
              <a:ea typeface="Calibri" panose="020F0502020204030204" pitchFamily="34" charset="0"/>
            </a:endParaRPr>
          </a:p>
        </p:txBody>
      </p:sp>
    </p:spTree>
    <p:extLst>
      <p:ext uri="{BB962C8B-B14F-4D97-AF65-F5344CB8AC3E}">
        <p14:creationId xmlns:p14="http://schemas.microsoft.com/office/powerpoint/2010/main" val="788249726"/>
      </p:ext>
    </p:extLst>
  </p:cSld>
  <p:clrMapOvr>
    <a:masterClrMapping/>
  </p:clrMapOvr>
</p:sld>
</file>

<file path=ppt/theme/theme1.xml><?xml version="1.0" encoding="utf-8"?>
<a:theme xmlns:a="http://schemas.openxmlformats.org/drawingml/2006/main" name="FIS Powerpoint Template 16 by 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4" id="{F52A6F54-EB20-4D45-99BD-41CFE757936D}" vid="{9364724A-A830-468F-9888-89DBC70B17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E471FEA7DAE4B4F903D3300B356593D" ma:contentTypeVersion="14" ma:contentTypeDescription="Crée un document." ma:contentTypeScope="" ma:versionID="0968a977f18423c5d1b19ab8ce9fc05e">
  <xsd:schema xmlns:xsd="http://www.w3.org/2001/XMLSchema" xmlns:xs="http://www.w3.org/2001/XMLSchema" xmlns:p="http://schemas.microsoft.com/office/2006/metadata/properties" xmlns:ns2="0ec0a061-a0fa-45fb-b961-e73a9ca6eef5" xmlns:ns3="2373620f-f6e0-414f-a61f-2e686f0cc27a" targetNamespace="http://schemas.microsoft.com/office/2006/metadata/properties" ma:root="true" ma:fieldsID="69397fcf2114972d12713d598ba1a621" ns2:_="" ns3:_="">
    <xsd:import namespace="0ec0a061-a0fa-45fb-b961-e73a9ca6eef5"/>
    <xsd:import namespace="2373620f-f6e0-414f-a61f-2e686f0cc27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0a061-a0fa-45fb-b961-e73a9ca6ee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alises d’images" ma:readOnly="false" ma:fieldId="{5cf76f15-5ced-4ddc-b409-7134ff3c332f}" ma:taxonomyMulti="true" ma:sspId="87cd666c-9a80-472a-bb48-6abca367f173"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73620f-f6e0-414f-a61f-2e686f0cc27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2a9ee34-3731-481a-a1f0-fac0f77e10e5}" ma:internalName="TaxCatchAll" ma:showField="CatchAllData" ma:web="2373620f-f6e0-414f-a61f-2e686f0cc27a">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ec0a061-a0fa-45fb-b961-e73a9ca6eef5">
      <Terms xmlns="http://schemas.microsoft.com/office/infopath/2007/PartnerControls"/>
    </lcf76f155ced4ddcb4097134ff3c332f>
    <TaxCatchAll xmlns="2373620f-f6e0-414f-a61f-2e686f0cc27a" xsi:nil="true"/>
  </documentManagement>
</p:properties>
</file>

<file path=customXml/itemProps1.xml><?xml version="1.0" encoding="utf-8"?>
<ds:datastoreItem xmlns:ds="http://schemas.openxmlformats.org/officeDocument/2006/customXml" ds:itemID="{6E3E0B0C-2680-43DF-BAD5-109922498450}">
  <ds:schemaRefs>
    <ds:schemaRef ds:uri="http://schemas.microsoft.com/sharepoint/v3/contenttype/forms"/>
  </ds:schemaRefs>
</ds:datastoreItem>
</file>

<file path=customXml/itemProps2.xml><?xml version="1.0" encoding="utf-8"?>
<ds:datastoreItem xmlns:ds="http://schemas.openxmlformats.org/officeDocument/2006/customXml" ds:itemID="{16719D77-0C59-40E4-ABFC-B0318742A353}"/>
</file>

<file path=customXml/itemProps3.xml><?xml version="1.0" encoding="utf-8"?>
<ds:datastoreItem xmlns:ds="http://schemas.openxmlformats.org/officeDocument/2006/customXml" ds:itemID="{6445ADFF-5A45-4363-9019-B433CAE8C0E4}"/>
</file>

<file path=docProps/app.xml><?xml version="1.0" encoding="utf-8"?>
<Properties xmlns="http://schemas.openxmlformats.org/officeDocument/2006/extended-properties" xmlns:vt="http://schemas.openxmlformats.org/officeDocument/2006/docPropsVTypes">
  <Template>FIS Powerpoint Template 16 by 9</Template>
  <TotalTime>8576</TotalTime>
  <Words>1149</Words>
  <Application>Microsoft Office PowerPoint</Application>
  <PresentationFormat>On-screen Show (16:9)</PresentationFormat>
  <Paragraphs>125</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Aptos</vt:lpstr>
      <vt:lpstr>Arial</vt:lpstr>
      <vt:lpstr>Calibri</vt:lpstr>
      <vt:lpstr>Times New Roman</vt:lpstr>
      <vt:lpstr>FIS Powerpoint Template 16 by 9</vt:lpstr>
      <vt:lpstr>Fluor ban implementation</vt:lpstr>
      <vt:lpstr>PowerPoint Presentation</vt:lpstr>
      <vt:lpstr>PowerPoint Presentation</vt:lpstr>
      <vt:lpstr>   Testing Procedure</vt:lpstr>
      <vt:lpstr>Testing Procedure After Competition</vt:lpstr>
      <vt:lpstr>Testing Procedure After Competition</vt:lpstr>
      <vt:lpstr>Red ski/board</vt:lpstr>
      <vt:lpstr>ICR</vt:lpstr>
      <vt:lpstr>Procedure and summarizing the result</vt:lpstr>
      <vt:lpstr>Green/Red  Ski</vt:lpstr>
      <vt:lpstr>Sanctions</vt:lpstr>
      <vt:lpstr>PowerPoint Presentation</vt:lpstr>
      <vt:lpstr>PowerPoint Presentation</vt:lpstr>
      <vt:lpstr>PowerPoint Presentation</vt:lpstr>
      <vt:lpstr>PowerPoint Presentation</vt:lpstr>
      <vt:lpstr>PowerPoint Presentation</vt:lpstr>
      <vt:lpstr>Personnel and responsibilities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augusto.gillio</dc:creator>
  <cp:lastModifiedBy>Augusto Gillio</cp:lastModifiedBy>
  <cp:revision>42</cp:revision>
  <dcterms:created xsi:type="dcterms:W3CDTF">2022-09-22T11:37:46Z</dcterms:created>
  <dcterms:modified xsi:type="dcterms:W3CDTF">2025-01-27T20:53:42Z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0x0101001E471FEA7DAE4B4F903D3300B356593D</vt:lpwstr>
  </property>
</Properties>
</file>