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2"/>
  </p:notesMasterIdLst>
  <p:handoutMasterIdLst>
    <p:handoutMasterId r:id="rId23"/>
  </p:handoutMasterIdLst>
  <p:sldIdLst>
    <p:sldId id="257" r:id="rId4"/>
    <p:sldId id="285" r:id="rId5"/>
    <p:sldId id="297" r:id="rId6"/>
    <p:sldId id="286" r:id="rId7"/>
    <p:sldId id="294" r:id="rId8"/>
    <p:sldId id="287" r:id="rId9"/>
    <p:sldId id="288" r:id="rId10"/>
    <p:sldId id="277" r:id="rId11"/>
    <p:sldId id="1028" r:id="rId12"/>
    <p:sldId id="1027" r:id="rId13"/>
    <p:sldId id="278" r:id="rId14"/>
    <p:sldId id="296" r:id="rId15"/>
    <p:sldId id="317" r:id="rId16"/>
    <p:sldId id="291" r:id="rId17"/>
    <p:sldId id="292" r:id="rId18"/>
    <p:sldId id="295" r:id="rId19"/>
    <p:sldId id="269" r:id="rId20"/>
    <p:sldId id="293"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6CA1A5-4F3A-44A7-831B-67141965555C}" v="1" dt="2025-01-27T20:52:29.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4E724-3794-4A38-B9B3-288FE3E844A6}"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2837C7-93F5-4596-8D95-D4860054E260}" type="slidenum">
              <a:rPr lang="en-CH" smtClean="0"/>
              <a:t>‹#›</a:t>
            </a:fld>
            <a:endParaRPr lang="en-CH"/>
          </a:p>
        </p:txBody>
      </p:sp>
    </p:spTree>
    <p:extLst>
      <p:ext uri="{BB962C8B-B14F-4D97-AF65-F5344CB8AC3E}">
        <p14:creationId xmlns:p14="http://schemas.microsoft.com/office/powerpoint/2010/main" val="2450166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Para Snow Sports</a:t>
            </a:r>
          </a:p>
          <a:p>
            <a:r>
              <a:rPr lang="en-CH" dirty="0">
                <a:solidFill>
                  <a:schemeClr val="bg1">
                    <a:lumMod val="50000"/>
                  </a:schemeClr>
                </a:solidFill>
              </a:rPr>
              <a:t>      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p:txBody>
          <a:bodyPr/>
          <a:lstStyle/>
          <a:p>
            <a:pPr marL="0" indent="0" algn="l">
              <a:buNone/>
            </a:pPr>
            <a:r>
              <a:rPr lang="en-GB" sz="1800" b="0" i="0" u="none" strike="noStrike" baseline="0" dirty="0">
                <a:solidFill>
                  <a:schemeClr val="tx2"/>
                </a:solidFill>
              </a:rPr>
              <a:t> </a:t>
            </a: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endParaRPr lang="en-CH" sz="1800" b="1" dirty="0">
              <a:solidFill>
                <a:schemeClr val="tx2"/>
              </a:solidFill>
            </a:endParaRPr>
          </a:p>
          <a:p>
            <a:pPr marL="0" lvl="0" indent="0">
              <a:lnSpc>
                <a:spcPct val="106000"/>
              </a:lnSpc>
              <a:spcAft>
                <a:spcPts val="800"/>
              </a:spcAft>
              <a:buNone/>
            </a:pPr>
            <a:r>
              <a:rPr lang="en-CH" sz="1800" dirty="0">
                <a:solidFill>
                  <a:schemeClr val="tx2"/>
                </a:solidFill>
              </a:rPr>
              <a:t>-</a:t>
            </a:r>
            <a:r>
              <a:rPr lang="en-CH" sz="18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385888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222.6.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222.6.1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 table size approx.(2mX0,75m) </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- 2X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a:t>
            </a:r>
            <a:r>
              <a:rPr lang="en-CH" sz="1600" dirty="0">
                <a:solidFill>
                  <a:schemeClr val="tx2"/>
                </a:solidFill>
                <a:ea typeface="Arial" panose="020B0604020202020204" pitchFamily="34" charset="0"/>
              </a:rPr>
              <a:t>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1-2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endParaRPr lang="en-CH" sz="1800" b="0" i="0" u="none" strike="noStrike" baseline="0" dirty="0">
              <a:solidFill>
                <a:schemeClr val="tx2"/>
              </a:solidFill>
            </a:endParaRPr>
          </a:p>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a:t>
            </a:r>
            <a:r>
              <a:rPr lang="en-CH" sz="1600" b="0" i="0" u="none" strike="noStrike" baseline="0" dirty="0">
                <a:solidFill>
                  <a:schemeClr val="tx2"/>
                </a:solidFill>
              </a:rPr>
              <a:t> </a:t>
            </a:r>
            <a:r>
              <a:rPr lang="en-US" sz="1600" b="0" i="0" u="none" strike="noStrike" baseline="0" dirty="0">
                <a:solidFill>
                  <a:schemeClr val="tx2"/>
                </a:solidFill>
              </a:rPr>
              <a:t>start </a:t>
            </a:r>
            <a:r>
              <a:rPr lang="en-CH" sz="1600" b="0" i="0" u="none" strike="noStrike" baseline="0" dirty="0">
                <a:solidFill>
                  <a:schemeClr val="tx2"/>
                </a:solidFill>
              </a:rPr>
              <a:t>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a:t>
            </a:r>
            <a:r>
              <a:rPr lang="en-CH" sz="1600" b="0" i="0" u="none" strike="noStrike" baseline="0" dirty="0">
                <a:solidFill>
                  <a:schemeClr val="tx2"/>
                </a:solidFill>
              </a:rPr>
              <a:t>/boards</a:t>
            </a:r>
            <a:r>
              <a:rPr lang="en-US" sz="1600" b="0" i="0" u="none" strike="noStrike" baseline="0" dirty="0">
                <a:solidFill>
                  <a:schemeClr val="tx2"/>
                </a:solidFill>
              </a:rPr>
              <a:t>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endParaRPr lang="en-CH" sz="1600" b="0" i="0" u="none" strike="noStrike" baseline="0" dirty="0">
              <a:solidFill>
                <a:schemeClr val="tx2"/>
              </a:solidFill>
            </a:endParaRPr>
          </a:p>
          <a:p>
            <a:pPr marL="400050" lvl="1" indent="0">
              <a:buNone/>
            </a:pPr>
            <a:r>
              <a:rPr lang="en-CH" sz="1600" dirty="0">
                <a:solidFill>
                  <a:schemeClr val="tx2"/>
                </a:solidFill>
              </a:rPr>
              <a:t>-Olympic Games</a:t>
            </a:r>
            <a:endParaRPr lang="en-GB" sz="1600" b="0" i="0" u="none" strike="noStrike" baseline="0" dirty="0">
              <a:solidFill>
                <a:schemeClr val="tx2"/>
              </a:solidFill>
            </a:endParaRP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r>
              <a:rPr lang="en-US" sz="1600" b="0" i="0" u="none" strike="noStrike" baseline="0" dirty="0">
                <a:solidFill>
                  <a:schemeClr val="tx2"/>
                </a:solidFill>
              </a:rPr>
              <a:t>FIS Control Team </a:t>
            </a:r>
            <a:r>
              <a:rPr lang="en-CH" sz="1600" b="0" i="0" u="none" strike="noStrike" baseline="0" dirty="0">
                <a:solidFill>
                  <a:schemeClr val="tx2"/>
                </a:solidFill>
              </a:rPr>
              <a:t>= E</a:t>
            </a:r>
            <a:r>
              <a:rPr lang="en-US" sz="1600" b="0" i="0" u="none" strike="noStrike" baseline="0" dirty="0">
                <a:solidFill>
                  <a:schemeClr val="tx2"/>
                </a:solidFill>
              </a:rPr>
              <a:t>quipment</a:t>
            </a:r>
            <a:r>
              <a:rPr lang="en-CH" sz="1600" b="0" i="0" u="none" strike="noStrike" baseline="0" dirty="0">
                <a:solidFill>
                  <a:schemeClr val="tx2"/>
                </a:solidFill>
              </a:rPr>
              <a:t> Fluor</a:t>
            </a:r>
            <a:r>
              <a:rPr lang="en-US" sz="1600" b="0" i="0" u="none" strike="noStrike" baseline="0" dirty="0">
                <a:solidFill>
                  <a:schemeClr val="tx2"/>
                </a:solidFill>
              </a:rPr>
              <a:t> Controller</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 out </a:t>
            </a:r>
            <a:r>
              <a:rPr lang="en-CH" sz="1600" b="0" i="0" u="none" strike="noStrike" baseline="0" dirty="0">
                <a:solidFill>
                  <a:schemeClr val="tx2"/>
                </a:solidFill>
              </a:rPr>
              <a:t>randomly at</a:t>
            </a:r>
            <a:r>
              <a:rPr lang="en-US" sz="1600" b="0" i="0" u="none" strike="noStrike" baseline="0" dirty="0">
                <a:solidFill>
                  <a:schemeClr val="tx2"/>
                </a:solidFill>
              </a:rPr>
              <a:t> World Cup and WSC</a:t>
            </a:r>
            <a:r>
              <a:rPr lang="en-CH" sz="1600" b="0" i="0" u="none" strike="noStrike" baseline="0" dirty="0">
                <a:solidFill>
                  <a:schemeClr val="tx2"/>
                </a:solidFill>
              </a:rPr>
              <a:t> </a:t>
            </a:r>
            <a:r>
              <a:rPr lang="en-GB" sz="1600" b="0" i="0" u="none" strike="noStrike" baseline="0" dirty="0">
                <a:solidFill>
                  <a:schemeClr val="tx2"/>
                </a:solidFill>
              </a:rPr>
              <a:t>competitions.</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 testing will be performed at the</a:t>
            </a:r>
            <a:r>
              <a:rPr lang="en-CH" sz="1600" b="0" i="0" u="none" strike="noStrike" baseline="0" dirty="0">
                <a:solidFill>
                  <a:schemeClr val="tx2"/>
                </a:solidFill>
              </a:rPr>
              <a:t> </a:t>
            </a:r>
            <a:r>
              <a:rPr lang="en-US" sz="1600" b="0" i="0" u="none" strike="noStrike" baseline="0" dirty="0">
                <a:solidFill>
                  <a:schemeClr val="tx2"/>
                </a:solidFill>
              </a:rPr>
              <a:t>finish area</a:t>
            </a:r>
            <a:r>
              <a:rPr lang="en-CH" sz="1600" b="0" i="0" u="none" strike="noStrike" baseline="0" dirty="0">
                <a:solidFill>
                  <a:schemeClr val="tx2"/>
                </a:solidFill>
              </a:rPr>
              <a:t> in a dedicated tent /for SX-SBX-SB, finish area next to the exit gate</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endParaRPr lang="en-CH" sz="1600" dirty="0">
              <a:solidFill>
                <a:schemeClr val="tx2"/>
              </a:solidFill>
            </a:endParaRPr>
          </a:p>
        </p:txBody>
      </p:sp>
    </p:spTree>
    <p:extLst>
      <p:ext uri="{BB962C8B-B14F-4D97-AF65-F5344CB8AC3E}">
        <p14:creationId xmlns:p14="http://schemas.microsoft.com/office/powerpoint/2010/main" val="23228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2AF02-ACD9-1565-0F3E-5040216C225D}"/>
              </a:ext>
            </a:extLst>
          </p:cNvPr>
          <p:cNvSpPr>
            <a:spLocks noGrp="1"/>
          </p:cNvSpPr>
          <p:nvPr>
            <p:ph type="title"/>
          </p:nvPr>
        </p:nvSpPr>
        <p:spPr>
          <a:xfrm>
            <a:off x="457200" y="627534"/>
            <a:ext cx="8229600" cy="648072"/>
          </a:xfrm>
        </p:spPr>
        <p:txBody>
          <a:bodyPr/>
          <a:lstStyle/>
          <a:p>
            <a:r>
              <a:rPr lang="en-GB" sz="2000" dirty="0">
                <a:solidFill>
                  <a:schemeClr val="tx2"/>
                </a:solidFill>
              </a:rPr>
              <a:t>T</a:t>
            </a:r>
            <a:r>
              <a:rPr lang="en-CH" sz="2000" dirty="0">
                <a:solidFill>
                  <a:schemeClr val="tx2"/>
                </a:solidFill>
              </a:rPr>
              <a:t>esting Procedure After Competition</a:t>
            </a:r>
          </a:p>
        </p:txBody>
      </p:sp>
      <p:sp>
        <p:nvSpPr>
          <p:cNvPr id="3" name="Content Placeholder 2">
            <a:extLst>
              <a:ext uri="{FF2B5EF4-FFF2-40B4-BE49-F238E27FC236}">
                <a16:creationId xmlns:a16="http://schemas.microsoft.com/office/drawing/2014/main" id="{2EABF940-D752-7F25-8C73-970538734707}"/>
              </a:ext>
            </a:extLst>
          </p:cNvPr>
          <p:cNvSpPr>
            <a:spLocks noGrp="1"/>
          </p:cNvSpPr>
          <p:nvPr>
            <p:ph idx="1"/>
          </p:nvPr>
        </p:nvSpPr>
        <p:spPr>
          <a:xfrm>
            <a:off x="457200" y="1131590"/>
            <a:ext cx="8229600" cy="3240360"/>
          </a:xfrm>
        </p:spPr>
        <p:txBody>
          <a:bodyPr/>
          <a:lstStyle/>
          <a:p>
            <a:r>
              <a:rPr lang="en-CH" sz="1600" b="1" dirty="0">
                <a:solidFill>
                  <a:schemeClr val="tx2"/>
                </a:solidFill>
              </a:rPr>
              <a:t>ALPINE</a:t>
            </a: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-The athletes’ skis/boards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tested after finishing the race (speed events)</a:t>
            </a: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-On the tech events, random checks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conducted during the first </a:t>
            </a:r>
            <a:r>
              <a:rPr lang="en-CH" sz="1600" dirty="0">
                <a:solidFill>
                  <a:schemeClr val="tx2"/>
                </a:solidFill>
                <a:ea typeface="Calibri" panose="020F0502020204030204" pitchFamily="34" charset="0"/>
              </a:rPr>
              <a:t>and second run, during the first run we try to minimize the time that we keep the skis/boards for control</a:t>
            </a:r>
            <a:r>
              <a:rPr lang="en-CH" sz="1600" dirty="0">
                <a:solidFill>
                  <a:schemeClr val="tx2"/>
                </a:solidFill>
                <a:effectLst/>
                <a:latin typeface="Arial" panose="020B0604020202020204" pitchFamily="34" charset="0"/>
                <a:ea typeface="Calibri" panose="020F0502020204030204" pitchFamily="34" charset="0"/>
              </a:rPr>
              <a:t> </a:t>
            </a:r>
          </a:p>
          <a:p>
            <a:pPr marL="358775" lvl="0" indent="-358775">
              <a:lnSpc>
                <a:spcPct val="106000"/>
              </a:lnSpc>
              <a:spcAft>
                <a:spcPts val="800"/>
              </a:spcAft>
            </a:pPr>
            <a:r>
              <a:rPr lang="en-CH" sz="1600" b="1" dirty="0">
                <a:solidFill>
                  <a:schemeClr val="tx2"/>
                </a:solidFill>
                <a:effectLst/>
                <a:latin typeface="Arial" panose="020B0604020202020204" pitchFamily="34" charset="0"/>
                <a:ea typeface="Calibri" panose="020F0502020204030204" pitchFamily="34" charset="0"/>
              </a:rPr>
              <a:t>SX-SBX-SB Alpine</a:t>
            </a: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-1 or 2 athletes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randomly tested from the first heat until the final</a:t>
            </a: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-Top 4  athletes</a:t>
            </a:r>
            <a:r>
              <a:rPr lang="en-CH" sz="1600" dirty="0">
                <a:solidFill>
                  <a:schemeClr val="tx2"/>
                </a:solidFill>
                <a:ea typeface="Calibri" panose="020F0502020204030204" pitchFamily="34" charset="0"/>
              </a:rPr>
              <a:t> mandatory tested</a:t>
            </a:r>
            <a:r>
              <a:rPr lang="en-CH" sz="1600" dirty="0">
                <a:solidFill>
                  <a:schemeClr val="tx2"/>
                </a:solidFill>
                <a:effectLst/>
                <a:latin typeface="Arial" panose="020B0604020202020204" pitchFamily="34" charset="0"/>
                <a:ea typeface="Calibri" panose="020F0502020204030204" pitchFamily="34" charset="0"/>
              </a:rPr>
              <a:t> after the final</a:t>
            </a:r>
          </a:p>
          <a:p>
            <a:pPr lvl="1"/>
            <a:endParaRPr lang="en-CH" sz="1600" b="1" dirty="0">
              <a:solidFill>
                <a:schemeClr val="tx2"/>
              </a:solidFill>
            </a:endParaRPr>
          </a:p>
        </p:txBody>
      </p:sp>
    </p:spTree>
    <p:extLst>
      <p:ext uri="{BB962C8B-B14F-4D97-AF65-F5344CB8AC3E}">
        <p14:creationId xmlns:p14="http://schemas.microsoft.com/office/powerpoint/2010/main" val="141322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1DF8-155D-1E10-1D5A-F4DC159C8D11}"/>
              </a:ext>
            </a:extLst>
          </p:cNvPr>
          <p:cNvSpPr>
            <a:spLocks noGrp="1"/>
          </p:cNvSpPr>
          <p:nvPr>
            <p:ph type="title"/>
          </p:nvPr>
        </p:nvSpPr>
        <p:spPr>
          <a:xfrm>
            <a:off x="539552" y="555526"/>
            <a:ext cx="8229600" cy="569218"/>
          </a:xfrm>
        </p:spPr>
        <p:txBody>
          <a:bodyPr/>
          <a:lstStyle/>
          <a:p>
            <a:r>
              <a:rPr lang="en-CH" sz="2000" dirty="0">
                <a:solidFill>
                  <a:schemeClr val="tx2"/>
                </a:solidFill>
              </a:rPr>
              <a:t>Testing Procedure After Competition</a:t>
            </a:r>
          </a:p>
        </p:txBody>
      </p:sp>
      <p:sp>
        <p:nvSpPr>
          <p:cNvPr id="3" name="Content Placeholder 2">
            <a:extLst>
              <a:ext uri="{FF2B5EF4-FFF2-40B4-BE49-F238E27FC236}">
                <a16:creationId xmlns:a16="http://schemas.microsoft.com/office/drawing/2014/main" id="{D239877B-B709-25C4-DC27-20D81A9FC4A5}"/>
              </a:ext>
            </a:extLst>
          </p:cNvPr>
          <p:cNvSpPr>
            <a:spLocks noGrp="1"/>
          </p:cNvSpPr>
          <p:nvPr>
            <p:ph idx="1"/>
          </p:nvPr>
        </p:nvSpPr>
        <p:spPr>
          <a:xfrm>
            <a:off x="323528" y="1124744"/>
            <a:ext cx="8229600" cy="3895278"/>
          </a:xfrm>
        </p:spPr>
        <p:txBody>
          <a:bodyPr/>
          <a:lstStyle/>
          <a:p>
            <a:pPr algn="l">
              <a:buAutoNum type="arabicPeriod"/>
            </a:pPr>
            <a:r>
              <a:rPr lang="en-US" sz="1600" b="0" i="0" u="none" strike="noStrike" baseline="0" dirty="0">
                <a:solidFill>
                  <a:schemeClr val="tx2"/>
                </a:solidFill>
              </a:rPr>
              <a:t>Ski</a:t>
            </a:r>
            <a:r>
              <a:rPr lang="en-CH" sz="1600" b="0" i="0" u="none" strike="noStrike" baseline="0" dirty="0">
                <a:solidFill>
                  <a:schemeClr val="tx2"/>
                </a:solidFill>
              </a:rPr>
              <a:t>s/boards</a:t>
            </a:r>
            <a:r>
              <a:rPr lang="en-US" sz="1600" b="0" i="0" u="none" strike="noStrike" baseline="0" dirty="0">
                <a:solidFill>
                  <a:schemeClr val="tx2"/>
                </a:solidFill>
              </a:rPr>
              <a:t> delivered to the</a:t>
            </a:r>
            <a:r>
              <a:rPr lang="en-CH" sz="1600" b="0" i="0" u="none" strike="noStrike" baseline="0" dirty="0">
                <a:solidFill>
                  <a:schemeClr val="tx2"/>
                </a:solidFill>
              </a:rPr>
              <a:t> Fluor </a:t>
            </a:r>
            <a:r>
              <a:rPr lang="en-CH" sz="1600" dirty="0">
                <a:solidFill>
                  <a:schemeClr val="tx2"/>
                </a:solidFill>
              </a:rPr>
              <a:t>T</a:t>
            </a:r>
            <a:r>
              <a:rPr lang="en-US" sz="1600" b="0" i="0" u="none" strike="noStrike" baseline="0" dirty="0">
                <a:solidFill>
                  <a:schemeClr val="tx2"/>
                </a:solidFill>
              </a:rPr>
              <a:t>est </a:t>
            </a:r>
            <a:r>
              <a:rPr lang="en-CH" sz="1600" dirty="0">
                <a:solidFill>
                  <a:schemeClr val="tx2"/>
                </a:solidFill>
              </a:rPr>
              <a:t>A</a:t>
            </a:r>
            <a:r>
              <a:rPr lang="en-US" sz="1600" b="0" i="0" u="none" strike="noStrike" baseline="0" dirty="0">
                <a:solidFill>
                  <a:schemeClr val="tx2"/>
                </a:solidFill>
              </a:rPr>
              <a:t>rea</a:t>
            </a:r>
            <a:endParaRPr lang="en-CH" sz="1600" b="0" i="0" u="none" strike="noStrike" baseline="0" dirty="0">
              <a:solidFill>
                <a:schemeClr val="tx2"/>
              </a:solidFill>
            </a:endParaRPr>
          </a:p>
          <a:p>
            <a:pPr algn="l">
              <a:buAutoNum type="arabicPeriod"/>
            </a:pPr>
            <a:endParaRPr lang="en-US" sz="1600" b="0" i="0" u="none" strike="noStrike" baseline="0" dirty="0">
              <a:solidFill>
                <a:schemeClr val="tx2"/>
              </a:solidFill>
            </a:endParaRPr>
          </a:p>
          <a:p>
            <a:pPr marL="266700" indent="-266700" algn="l">
              <a:buNone/>
            </a:pPr>
            <a:r>
              <a:rPr lang="en-US" sz="1600" b="0" i="0" u="none" strike="noStrike" baseline="0" dirty="0">
                <a:solidFill>
                  <a:schemeClr val="tx2"/>
                </a:solidFill>
              </a:rPr>
              <a:t>2. The athlete personally put the ski</a:t>
            </a:r>
            <a:r>
              <a:rPr lang="en-CH" sz="1600" b="0" i="0" u="none" strike="noStrike" baseline="0" dirty="0">
                <a:solidFill>
                  <a:schemeClr val="tx2"/>
                </a:solidFill>
              </a:rPr>
              <a:t>s/boards</a:t>
            </a:r>
            <a:r>
              <a:rPr lang="en-US" sz="1600" b="0" i="0" u="none" strike="noStrike" baseline="0" dirty="0">
                <a:solidFill>
                  <a:schemeClr val="tx2"/>
                </a:solidFill>
              </a:rPr>
              <a:t> in the designated rack of the Fluor</a:t>
            </a:r>
            <a:r>
              <a:rPr lang="en-CH" sz="1600" dirty="0">
                <a:solidFill>
                  <a:schemeClr val="tx2"/>
                </a:solidFill>
              </a:rPr>
              <a:t> Equipment </a:t>
            </a:r>
            <a:r>
              <a:rPr lang="en-US" sz="1600" b="0" i="0" u="none" strike="noStrike" baseline="0" dirty="0">
                <a:solidFill>
                  <a:schemeClr val="tx2"/>
                </a:solidFill>
              </a:rPr>
              <a:t>Controller.</a:t>
            </a:r>
            <a:endParaRPr lang="en-CH" sz="1600" b="0" i="0" u="none" strike="noStrike" baseline="0" dirty="0">
              <a:solidFill>
                <a:schemeClr val="tx2"/>
              </a:solidFill>
            </a:endParaRPr>
          </a:p>
          <a:p>
            <a:pPr marL="266700" indent="-266700" algn="l">
              <a:buNone/>
            </a:pPr>
            <a:endParaRPr lang="en-US" sz="1600" b="0" i="0" u="none" strike="noStrike" baseline="0" dirty="0">
              <a:solidFill>
                <a:schemeClr val="tx2"/>
              </a:solidFill>
            </a:endParaRPr>
          </a:p>
          <a:p>
            <a:pPr marL="0" indent="0" algn="l">
              <a:buNone/>
            </a:pPr>
            <a:r>
              <a:rPr lang="en-CH" sz="1600" dirty="0">
                <a:solidFill>
                  <a:schemeClr val="tx2"/>
                </a:solidFill>
              </a:rPr>
              <a:t>3</a:t>
            </a:r>
            <a:r>
              <a:rPr lang="en-US" sz="1600" b="0" i="0" u="none" strike="noStrike" baseline="0" dirty="0">
                <a:solidFill>
                  <a:schemeClr val="tx2"/>
                </a:solidFill>
              </a:rPr>
              <a:t>. Ski</a:t>
            </a:r>
            <a:r>
              <a:rPr lang="en-CH" sz="1600" b="0" i="0" u="none" strike="noStrike" baseline="0" dirty="0">
                <a:solidFill>
                  <a:schemeClr val="tx2"/>
                </a:solidFill>
              </a:rPr>
              <a:t>s/boards</a:t>
            </a:r>
            <a:r>
              <a:rPr lang="en-US" sz="1600" b="0" i="0" u="none" strike="noStrike" baseline="0" dirty="0">
                <a:solidFill>
                  <a:schemeClr val="tx2"/>
                </a:solidFill>
              </a:rPr>
              <a:t> are tested (tent).</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CH" sz="1600" dirty="0">
                <a:solidFill>
                  <a:schemeClr val="tx2"/>
                </a:solidFill>
              </a:rPr>
              <a:t>4</a:t>
            </a:r>
            <a:r>
              <a:rPr lang="en-US" sz="1600" b="0" i="0" u="none" strike="noStrike" baseline="0" dirty="0">
                <a:solidFill>
                  <a:schemeClr val="tx2"/>
                </a:solidFill>
              </a:rPr>
              <a:t>. All data collected will be register in a data base by FIS.</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266700" indent="-266700" algn="l">
              <a:buNone/>
            </a:pPr>
            <a:r>
              <a:rPr lang="en-CH" sz="1600" dirty="0">
                <a:solidFill>
                  <a:schemeClr val="tx2"/>
                </a:solidFill>
              </a:rPr>
              <a:t>5</a:t>
            </a:r>
            <a:r>
              <a:rPr lang="en-US" sz="1600" b="0" i="0" u="none" strike="noStrike" baseline="0" dirty="0">
                <a:solidFill>
                  <a:schemeClr val="tx2"/>
                </a:solidFill>
              </a:rPr>
              <a:t>. After the ski</a:t>
            </a:r>
            <a:r>
              <a:rPr lang="en-CH" sz="1600" b="0" i="0" u="none" strike="noStrike" baseline="0" dirty="0">
                <a:solidFill>
                  <a:schemeClr val="tx2"/>
                </a:solidFill>
              </a:rPr>
              <a:t>s/boards</a:t>
            </a:r>
            <a:r>
              <a:rPr lang="en-US" sz="1600" b="0" i="0" u="none" strike="noStrike" baseline="0" dirty="0">
                <a:solidFill>
                  <a:schemeClr val="tx2"/>
                </a:solidFill>
              </a:rPr>
              <a:t> have been tested, they will be placed in the designated rack and can be collect</a:t>
            </a:r>
            <a:r>
              <a:rPr lang="en-CH" sz="1600" b="0" i="0" u="none" strike="noStrike" baseline="0" dirty="0">
                <a:solidFill>
                  <a:schemeClr val="tx2"/>
                </a:solidFill>
              </a:rPr>
              <a:t> </a:t>
            </a:r>
            <a:r>
              <a:rPr lang="en-GB" sz="1600" b="0" i="0" u="none" strike="noStrike" baseline="0" dirty="0">
                <a:solidFill>
                  <a:schemeClr val="tx2"/>
                </a:solidFill>
              </a:rPr>
              <a:t>by athlete</a:t>
            </a:r>
            <a:r>
              <a:rPr lang="en-CH" sz="1600" b="0" i="0" u="none" strike="noStrike" baseline="0" dirty="0">
                <a:solidFill>
                  <a:schemeClr val="tx2"/>
                </a:solidFill>
              </a:rPr>
              <a:t>s</a:t>
            </a:r>
            <a:r>
              <a:rPr lang="en-GB" sz="1600" b="0" i="0" u="none" strike="noStrike" baseline="0" dirty="0">
                <a:solidFill>
                  <a:schemeClr val="tx2"/>
                </a:solidFill>
              </a:rPr>
              <a:t> or teams.</a:t>
            </a:r>
          </a:p>
          <a:p>
            <a:pPr marL="0" indent="0" algn="l">
              <a:buNone/>
            </a:pPr>
            <a:endParaRPr lang="en-CH" sz="1800" dirty="0"/>
          </a:p>
        </p:txBody>
      </p:sp>
    </p:spTree>
    <p:extLst>
      <p:ext uri="{BB962C8B-B14F-4D97-AF65-F5344CB8AC3E}">
        <p14:creationId xmlns:p14="http://schemas.microsoft.com/office/powerpoint/2010/main" val="228296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r>
              <a:rPr lang="en-CH" sz="2000" b="1" i="0" u="none" strike="noStrike" baseline="0" dirty="0">
                <a:solidFill>
                  <a:srgbClr val="FF0000"/>
                </a:solidFill>
              </a:rPr>
              <a:t>/board</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a:t>
            </a:r>
            <a:r>
              <a:rPr lang="en-CH" sz="1600" b="0" i="0" u="none" strike="noStrike" baseline="0" dirty="0">
                <a:solidFill>
                  <a:schemeClr val="tx2"/>
                </a:solidFill>
              </a:rPr>
              <a:t>/board</a:t>
            </a:r>
            <a:r>
              <a:rPr lang="en-US" sz="1600" b="0" i="0" u="none" strike="noStrike" baseline="0" dirty="0">
                <a:solidFill>
                  <a:schemeClr val="tx2"/>
                </a:solidFill>
              </a:rPr>
              <a:t>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s/boards</a:t>
            </a:r>
            <a:r>
              <a:rPr lang="en-US" sz="1600" b="0" i="0" u="none" strike="noStrike" baseline="0" dirty="0">
                <a:solidFill>
                  <a:schemeClr val="tx2"/>
                </a:solidFill>
              </a:rPr>
              <a:t>.</a:t>
            </a: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will disqualify the athlete after competition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a:t>
            </a:r>
            <a:r>
              <a:rPr lang="en-CH" sz="1600" b="0" i="0" u="none" strike="noStrike" baseline="0" dirty="0">
                <a:solidFill>
                  <a:schemeClr val="tx2"/>
                </a:solidFill>
              </a:rPr>
              <a:t>/board</a:t>
            </a:r>
            <a:r>
              <a:rPr lang="en-US" sz="1600" b="0" i="0" u="none" strike="noStrike" baseline="0" dirty="0">
                <a:solidFill>
                  <a:schemeClr val="tx2"/>
                </a:solidFill>
              </a:rPr>
              <a:t>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42093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6E3E0B0C-2680-43DF-BAD5-109922498450}">
  <ds:schemaRefs>
    <ds:schemaRef ds:uri="http://schemas.microsoft.com/sharepoint/v3/contenttype/forms"/>
  </ds:schemaRefs>
</ds:datastoreItem>
</file>

<file path=customXml/itemProps2.xml><?xml version="1.0" encoding="utf-8"?>
<ds:datastoreItem xmlns:ds="http://schemas.openxmlformats.org/officeDocument/2006/customXml" ds:itemID="{16719D77-0C59-40E4-ABFC-B0318742A353}"/>
</file>

<file path=customXml/itemProps3.xml><?xml version="1.0" encoding="utf-8"?>
<ds:datastoreItem xmlns:ds="http://schemas.openxmlformats.org/officeDocument/2006/customXml" ds:itemID="{6445ADFF-5A45-4363-9019-B433CAE8C0E4}"/>
</file>

<file path=docProps/app.xml><?xml version="1.0" encoding="utf-8"?>
<Properties xmlns="http://schemas.openxmlformats.org/officeDocument/2006/extended-properties" xmlns:vt="http://schemas.openxmlformats.org/officeDocument/2006/docPropsVTypes">
  <Template>FIS Powerpoint Template 16 by 9</Template>
  <TotalTime>8576</TotalTime>
  <Words>1149</Words>
  <Application>Microsoft Office PowerPoint</Application>
  <PresentationFormat>On-screen Show (16:9)</PresentationFormat>
  <Paragraphs>125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Arial</vt:lpstr>
      <vt:lpstr>Calibri</vt:lpstr>
      <vt:lpstr>Times New Roman</vt:lpstr>
      <vt:lpstr>FIS Powerpoint Template 16 by 9</vt:lpstr>
      <vt:lpstr>Fluor ban implementation</vt:lpstr>
      <vt:lpstr>PowerPoint Presentation</vt:lpstr>
      <vt:lpstr>PowerPoint Presentation</vt:lpstr>
      <vt:lpstr>   Testing Procedure</vt:lpstr>
      <vt:lpstr>Testing Procedure After Competition</vt:lpstr>
      <vt:lpstr>Testing Procedure After Competition</vt:lpstr>
      <vt:lpstr>Red ski/board</vt:lpstr>
      <vt:lpstr>ICR</vt:lpstr>
      <vt:lpstr>Procedure and summarizing the result</vt:lpstr>
      <vt:lpstr>Green/Red  Ski</vt:lpstr>
      <vt:lpstr>Sanctions</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42</cp:revision>
  <dcterms:created xsi:type="dcterms:W3CDTF">2022-09-22T11:37:46Z</dcterms:created>
  <dcterms:modified xsi:type="dcterms:W3CDTF">2025-01-27T20:53:42Z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